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80" r:id="rId4"/>
  </p:sldMasterIdLst>
  <p:notesMasterIdLst>
    <p:notesMasterId r:id="rId7"/>
  </p:notesMasterIdLst>
  <p:handoutMasterIdLst>
    <p:handoutMasterId r:id="rId8"/>
  </p:handoutMasterIdLst>
  <p:sldIdLst>
    <p:sldId id="260" r:id="rId5"/>
    <p:sldId id="259" r:id="rId6"/>
  </p:sldIdLst>
  <p:sldSz cx="9906000" cy="6858000" type="A4"/>
  <p:notesSz cx="6858000" cy="9144000"/>
  <p:embeddedFontLst>
    <p:embeddedFont>
      <p:font typeface="Arial Rounded MT Bold" panose="020F0704030504030204" pitchFamily="34" charset="0"/>
      <p:regular r:id="rId9"/>
    </p:embeddedFont>
    <p:embeddedFont>
      <p:font typeface="United Curriculum" panose="020B0604020202020204" charset="0"/>
      <p:regular r:id="rId10"/>
    </p:embeddedFont>
  </p:embeddedFont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DE94E9D-CFCE-C166-F4B7-06218FBC7616}" name="Elizabeth Lupton" initials="EL" userId="S::Elizabeth.Lupton@unitedlearning.org.uk::f1d8bff2-aebb-46ae-b972-0f228aff2aaf" providerId="AD"/>
  <p188:author id="{C833E4BA-E012-CD07-1FD3-0F30CCFF34BF}" name="Charlie Cutler" initials="CC" userId="S::Charlie.Cutler@unitedlearning.org.uk::c5b094de-3707-4aae-994d-70175e9a1467" providerId="AD"/>
  <p188:author id="{6F1D0AED-1E33-5B43-CA73-96135BBBCD4A}" name="Jessica Quinn" initials="JQ" userId="S::Jessica.Quinn@unitedlearning.org.uk::8a95f2e1-9608-4c55-8128-be797539c759"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harlie Cutler" initials="CC" lastIdx="15" clrIdx="0">
    <p:extLst>
      <p:ext uri="{19B8F6BF-5375-455C-9EA6-DF929625EA0E}">
        <p15:presenceInfo xmlns:p15="http://schemas.microsoft.com/office/powerpoint/2012/main" userId="S::Charlie.Cutler@unitedlearning.org.uk::c5b094de-3707-4aae-994d-70175e9a146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375E"/>
    <a:srgbClr val="9ACFEA"/>
    <a:srgbClr val="D4C9C6"/>
    <a:srgbClr val="745E58"/>
    <a:srgbClr val="CC9900"/>
    <a:srgbClr val="FFE8D1"/>
    <a:srgbClr val="2C4B6F"/>
    <a:srgbClr val="7FAED8"/>
    <a:srgbClr val="BFE3EF"/>
    <a:srgbClr val="BFBBD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70C69CF-5DB5-66C3-8BDB-F4928ABE0676}" v="60" dt="2025-11-14T11:19:31.12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30" d="100"/>
          <a:sy n="130" d="100"/>
        </p:scale>
        <p:origin x="768" y="-834"/>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viewProps" Target="viewProps.xml"/><Relationship Id="rId18" Type="http://schemas.microsoft.com/office/2018/10/relationships/authors" Target="author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font" Target="fonts/font2.fntdata"/><Relationship Id="rId4" Type="http://schemas.openxmlformats.org/officeDocument/2006/relationships/slideMaster" Target="slideMasters/slideMaster1.xml"/><Relationship Id="rId9" Type="http://schemas.openxmlformats.org/officeDocument/2006/relationships/font" Target="fonts/font1.fntdata"/><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 Parkes" userId="S::lauren.parkes_timbertreeacademy.org.uk#ext#@corngreavesprimary.org.uk::914dc557-5cec-4d69-b9a5-4696ace1577f" providerId="AD" clId="Web-{E70C69CF-5DB5-66C3-8BDB-F4928ABE0676}"/>
    <pc:docChg chg="modSld">
      <pc:chgData name="L Parkes" userId="S::lauren.parkes_timbertreeacademy.org.uk#ext#@corngreavesprimary.org.uk::914dc557-5cec-4d69-b9a5-4696ace1577f" providerId="AD" clId="Web-{E70C69CF-5DB5-66C3-8BDB-F4928ABE0676}" dt="2025-11-14T11:19:27.298" v="49"/>
      <pc:docMkLst>
        <pc:docMk/>
      </pc:docMkLst>
      <pc:sldChg chg="delSp modSp">
        <pc:chgData name="L Parkes" userId="S::lauren.parkes_timbertreeacademy.org.uk#ext#@corngreavesprimary.org.uk::914dc557-5cec-4d69-b9a5-4696ace1577f" providerId="AD" clId="Web-{E70C69CF-5DB5-66C3-8BDB-F4928ABE0676}" dt="2025-11-14T11:19:18.017" v="45"/>
        <pc:sldMkLst>
          <pc:docMk/>
          <pc:sldMk cId="1082134938" sldId="259"/>
        </pc:sldMkLst>
        <pc:graphicFrameChg chg="mod modGraphic">
          <ac:chgData name="L Parkes" userId="S::lauren.parkes_timbertreeacademy.org.uk#ext#@corngreavesprimary.org.uk::914dc557-5cec-4d69-b9a5-4696ace1577f" providerId="AD" clId="Web-{E70C69CF-5DB5-66C3-8BDB-F4928ABE0676}" dt="2025-11-14T11:19:10.689" v="43"/>
          <ac:graphicFrameMkLst>
            <pc:docMk/>
            <pc:sldMk cId="1082134938" sldId="259"/>
            <ac:graphicFrameMk id="6" creationId="{15699A6A-65B4-4D7F-811E-20C732772F09}"/>
          </ac:graphicFrameMkLst>
        </pc:graphicFrameChg>
        <pc:picChg chg="del">
          <ac:chgData name="L Parkes" userId="S::lauren.parkes_timbertreeacademy.org.uk#ext#@corngreavesprimary.org.uk::914dc557-5cec-4d69-b9a5-4696ace1577f" providerId="AD" clId="Web-{E70C69CF-5DB5-66C3-8BDB-F4928ABE0676}" dt="2025-11-14T11:19:18.017" v="45"/>
          <ac:picMkLst>
            <pc:docMk/>
            <pc:sldMk cId="1082134938" sldId="259"/>
            <ac:picMk id="1026" creationId="{517D69AA-C6C2-4943-9C67-B32B580C08D4}"/>
          </ac:picMkLst>
        </pc:picChg>
      </pc:sldChg>
      <pc:sldChg chg="delSp modSp">
        <pc:chgData name="L Parkes" userId="S::lauren.parkes_timbertreeacademy.org.uk#ext#@corngreavesprimary.org.uk::914dc557-5cec-4d69-b9a5-4696ace1577f" providerId="AD" clId="Web-{E70C69CF-5DB5-66C3-8BDB-F4928ABE0676}" dt="2025-11-14T11:19:27.298" v="49"/>
        <pc:sldMkLst>
          <pc:docMk/>
          <pc:sldMk cId="949235514" sldId="260"/>
        </pc:sldMkLst>
        <pc:graphicFrameChg chg="mod modGraphic">
          <ac:chgData name="L Parkes" userId="S::lauren.parkes_timbertreeacademy.org.uk#ext#@corngreavesprimary.org.uk::914dc557-5cec-4d69-b9a5-4696ace1577f" providerId="AD" clId="Web-{E70C69CF-5DB5-66C3-8BDB-F4928ABE0676}" dt="2025-11-14T11:19:27.298" v="49"/>
          <ac:graphicFrameMkLst>
            <pc:docMk/>
            <pc:sldMk cId="949235514" sldId="260"/>
            <ac:graphicFrameMk id="6" creationId="{15699A6A-65B4-4D7F-811E-20C732772F09}"/>
          </ac:graphicFrameMkLst>
        </pc:graphicFrameChg>
        <pc:picChg chg="del">
          <ac:chgData name="L Parkes" userId="S::lauren.parkes_timbertreeacademy.org.uk#ext#@corngreavesprimary.org.uk::914dc557-5cec-4d69-b9a5-4696ace1577f" providerId="AD" clId="Web-{E70C69CF-5DB5-66C3-8BDB-F4928ABE0676}" dt="2025-11-14T11:19:15.595" v="44"/>
          <ac:picMkLst>
            <pc:docMk/>
            <pc:sldMk cId="949235514" sldId="260"/>
            <ac:picMk id="2050" creationId="{E54ED855-FA7E-4D21-87EB-B0B5504CC2D4}"/>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C042433-7471-4BF9-9454-362971E0832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910426AA-D9C7-4D34-926F-EEDA1CC2473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4BB0CAA-05EE-4C9B-87E1-B84DD3F9BCC4}" type="datetimeFigureOut">
              <a:rPr lang="en-GB" smtClean="0"/>
              <a:t>14/11/2025</a:t>
            </a:fld>
            <a:endParaRPr lang="en-GB"/>
          </a:p>
        </p:txBody>
      </p:sp>
      <p:sp>
        <p:nvSpPr>
          <p:cNvPr id="4" name="Footer Placeholder 3">
            <a:extLst>
              <a:ext uri="{FF2B5EF4-FFF2-40B4-BE49-F238E27FC236}">
                <a16:creationId xmlns:a16="http://schemas.microsoft.com/office/drawing/2014/main" id="{364AA67F-0E09-493E-B802-2C4BF9A8D3D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AF40010E-F8C8-404A-82FF-B1A0AE7B82ED}"/>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47F0B46-7623-4305-AEF1-309F386B26D6}" type="slidenum">
              <a:rPr lang="en-GB" smtClean="0"/>
              <a:t>‹#›</a:t>
            </a:fld>
            <a:endParaRPr lang="en-GB"/>
          </a:p>
        </p:txBody>
      </p:sp>
    </p:spTree>
    <p:extLst>
      <p:ext uri="{BB962C8B-B14F-4D97-AF65-F5344CB8AC3E}">
        <p14:creationId xmlns:p14="http://schemas.microsoft.com/office/powerpoint/2010/main" val="26164617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6CD3110-32D0-4452-834B-9411AA728368}" type="datetimeFigureOut">
              <a:rPr lang="en-GB" smtClean="0"/>
              <a:t>14/11/2025</a:t>
            </a:fld>
            <a:endParaRPr lang="en-GB"/>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2CF7F3D-A76E-462C-91BC-6AD2B2EFE72A}" type="slidenum">
              <a:rPr lang="en-GB" smtClean="0"/>
              <a:t>‹#›</a:t>
            </a:fld>
            <a:endParaRPr lang="en-GB"/>
          </a:p>
        </p:txBody>
      </p:sp>
    </p:spTree>
    <p:extLst>
      <p:ext uri="{BB962C8B-B14F-4D97-AF65-F5344CB8AC3E}">
        <p14:creationId xmlns:p14="http://schemas.microsoft.com/office/powerpoint/2010/main" val="21231353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AF16B567-11FF-1C89-44EC-26710636A637}"/>
              </a:ext>
            </a:extLst>
          </p:cNvPr>
          <p:cNvGrpSpPr/>
          <p:nvPr userDrawn="1"/>
        </p:nvGrpSpPr>
        <p:grpSpPr>
          <a:xfrm>
            <a:off x="8575639" y="48954"/>
            <a:ext cx="928650" cy="783194"/>
            <a:chOff x="5725297" y="44835"/>
            <a:chExt cx="928650" cy="783194"/>
          </a:xfrm>
        </p:grpSpPr>
        <p:sp>
          <p:nvSpPr>
            <p:cNvPr id="3" name="Trapezoid 2">
              <a:extLst>
                <a:ext uri="{FF2B5EF4-FFF2-40B4-BE49-F238E27FC236}">
                  <a16:creationId xmlns:a16="http://schemas.microsoft.com/office/drawing/2014/main" id="{7088AAB2-5652-568B-8CAB-400DF6650268}"/>
                </a:ext>
              </a:extLst>
            </p:cNvPr>
            <p:cNvSpPr/>
            <p:nvPr userDrawn="1"/>
          </p:nvSpPr>
          <p:spPr>
            <a:xfrm>
              <a:off x="5725297" y="44835"/>
              <a:ext cx="928650" cy="783194"/>
            </a:xfrm>
            <a:prstGeom prst="trapezoid">
              <a:avLst>
                <a:gd name="adj" fmla="val 6949"/>
              </a:avLst>
            </a:prstGeom>
            <a:solidFill>
              <a:srgbClr val="E6E6E6"/>
            </a:solidFill>
            <a:ln w="12700" cap="flat" cmpd="sng" algn="ctr">
              <a:solidFill>
                <a:schemeClr val="tx2"/>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000000"/>
                </a:solidFill>
                <a:effectLst/>
                <a:uLnTx/>
                <a:uFillTx/>
                <a:latin typeface="Calibri" panose="020F0502020204030204"/>
                <a:ea typeface="+mn-ea"/>
                <a:cs typeface="+mn-cs"/>
              </a:endParaRPr>
            </a:p>
          </p:txBody>
        </p:sp>
        <p:sp>
          <p:nvSpPr>
            <p:cNvPr id="4" name="Oval 3">
              <a:extLst>
                <a:ext uri="{FF2B5EF4-FFF2-40B4-BE49-F238E27FC236}">
                  <a16:creationId xmlns:a16="http://schemas.microsoft.com/office/drawing/2014/main" id="{CB9BAE8E-A2FD-29F0-7FBF-750B8D04E0C4}"/>
                </a:ext>
              </a:extLst>
            </p:cNvPr>
            <p:cNvSpPr/>
            <p:nvPr/>
          </p:nvSpPr>
          <p:spPr>
            <a:xfrm>
              <a:off x="5840016" y="86825"/>
              <a:ext cx="699212" cy="699214"/>
            </a:xfrm>
            <a:prstGeom prst="ellipse">
              <a:avLst/>
            </a:prstGeom>
            <a:solidFill>
              <a:srgbClr val="FFFFFF"/>
            </a:solidFill>
            <a:ln w="12700" cap="flat" cmpd="sng" algn="ctr">
              <a:solidFill>
                <a:schemeClr val="tx2"/>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FFFFEF"/>
                </a:solidFill>
                <a:effectLst/>
                <a:uLnTx/>
                <a:uFillTx/>
                <a:latin typeface="Calibri" panose="020F0502020204030204"/>
                <a:ea typeface="+mn-ea"/>
                <a:cs typeface="+mn-cs"/>
              </a:endParaRPr>
            </a:p>
          </p:txBody>
        </p:sp>
      </p:grpSp>
      <p:sp>
        <p:nvSpPr>
          <p:cNvPr id="5" name="Rectangle 2">
            <a:extLst>
              <a:ext uri="{FF2B5EF4-FFF2-40B4-BE49-F238E27FC236}">
                <a16:creationId xmlns:a16="http://schemas.microsoft.com/office/drawing/2014/main" id="{50863EAF-42E2-A246-678B-8BD1B6B3F0EC}"/>
              </a:ext>
            </a:extLst>
          </p:cNvPr>
          <p:cNvSpPr/>
          <p:nvPr userDrawn="1"/>
        </p:nvSpPr>
        <p:spPr>
          <a:xfrm>
            <a:off x="54057" y="175630"/>
            <a:ext cx="8133979" cy="650018"/>
          </a:xfrm>
          <a:custGeom>
            <a:avLst/>
            <a:gdLst>
              <a:gd name="connsiteX0" fmla="*/ 0 w 6901416"/>
              <a:gd name="connsiteY0" fmla="*/ 0 h 866547"/>
              <a:gd name="connsiteX1" fmla="*/ 6901416 w 6901416"/>
              <a:gd name="connsiteY1" fmla="*/ 0 h 866547"/>
              <a:gd name="connsiteX2" fmla="*/ 6901416 w 6901416"/>
              <a:gd name="connsiteY2" fmla="*/ 866547 h 866547"/>
              <a:gd name="connsiteX3" fmla="*/ 0 w 6901416"/>
              <a:gd name="connsiteY3" fmla="*/ 866547 h 866547"/>
              <a:gd name="connsiteX4" fmla="*/ 0 w 6901416"/>
              <a:gd name="connsiteY4" fmla="*/ 0 h 866547"/>
              <a:gd name="connsiteX0" fmla="*/ 0 w 6901416"/>
              <a:gd name="connsiteY0" fmla="*/ 0 h 866547"/>
              <a:gd name="connsiteX1" fmla="*/ 6855696 w 6901416"/>
              <a:gd name="connsiteY1" fmla="*/ 0 h 866547"/>
              <a:gd name="connsiteX2" fmla="*/ 6901416 w 6901416"/>
              <a:gd name="connsiteY2" fmla="*/ 866547 h 866547"/>
              <a:gd name="connsiteX3" fmla="*/ 0 w 6901416"/>
              <a:gd name="connsiteY3" fmla="*/ 866547 h 866547"/>
              <a:gd name="connsiteX4" fmla="*/ 0 w 6901416"/>
              <a:gd name="connsiteY4" fmla="*/ 0 h 866547"/>
              <a:gd name="connsiteX0" fmla="*/ 0 w 6901416"/>
              <a:gd name="connsiteY0" fmla="*/ 0 h 866547"/>
              <a:gd name="connsiteX1" fmla="*/ 6836646 w 6901416"/>
              <a:gd name="connsiteY1" fmla="*/ 0 h 866547"/>
              <a:gd name="connsiteX2" fmla="*/ 6901416 w 6901416"/>
              <a:gd name="connsiteY2" fmla="*/ 866547 h 866547"/>
              <a:gd name="connsiteX3" fmla="*/ 0 w 6901416"/>
              <a:gd name="connsiteY3" fmla="*/ 866547 h 866547"/>
              <a:gd name="connsiteX4" fmla="*/ 0 w 6901416"/>
              <a:gd name="connsiteY4" fmla="*/ 0 h 866547"/>
              <a:gd name="connsiteX0" fmla="*/ 0 w 6901416"/>
              <a:gd name="connsiteY0" fmla="*/ 0 h 866547"/>
              <a:gd name="connsiteX1" fmla="*/ 6754730 w 6901416"/>
              <a:gd name="connsiteY1" fmla="*/ 0 h 866547"/>
              <a:gd name="connsiteX2" fmla="*/ 6901416 w 6901416"/>
              <a:gd name="connsiteY2" fmla="*/ 866547 h 866547"/>
              <a:gd name="connsiteX3" fmla="*/ 0 w 6901416"/>
              <a:gd name="connsiteY3" fmla="*/ 866547 h 866547"/>
              <a:gd name="connsiteX4" fmla="*/ 0 w 6901416"/>
              <a:gd name="connsiteY4" fmla="*/ 0 h 86654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901416" h="866547">
                <a:moveTo>
                  <a:pt x="0" y="0"/>
                </a:moveTo>
                <a:lnTo>
                  <a:pt x="6754730" y="0"/>
                </a:lnTo>
                <a:lnTo>
                  <a:pt x="6901416" y="866547"/>
                </a:lnTo>
                <a:lnTo>
                  <a:pt x="0" y="866547"/>
                </a:lnTo>
                <a:lnTo>
                  <a:pt x="0" y="0"/>
                </a:lnTo>
                <a:close/>
              </a:path>
            </a:pathLst>
          </a:custGeom>
          <a:solidFill>
            <a:schemeClr val="bg2"/>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800">
              <a:latin typeface="United Curriculum" pitchFamily="2" charset="0"/>
            </a:endParaRPr>
          </a:p>
        </p:txBody>
      </p:sp>
    </p:spTree>
    <p:extLst>
      <p:ext uri="{BB962C8B-B14F-4D97-AF65-F5344CB8AC3E}">
        <p14:creationId xmlns:p14="http://schemas.microsoft.com/office/powerpoint/2010/main" val="78040022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0F92058-8AAF-4ECA-9A9A-D3F6257BE0A9}"/>
              </a:ext>
            </a:extLst>
          </p:cNvPr>
          <p:cNvSpPr/>
          <p:nvPr userDrawn="1"/>
        </p:nvSpPr>
        <p:spPr>
          <a:xfrm>
            <a:off x="49939" y="50141"/>
            <a:ext cx="9806122" cy="6528212"/>
          </a:xfrm>
          <a:prstGeom prst="rect">
            <a:avLst/>
          </a:prstGeom>
          <a:no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latin typeface="United Curriculum" pitchFamily="2" charset="0"/>
            </a:endParaRPr>
          </a:p>
        </p:txBody>
      </p:sp>
      <p:grpSp>
        <p:nvGrpSpPr>
          <p:cNvPr id="24" name="Group 23">
            <a:extLst>
              <a:ext uri="{FF2B5EF4-FFF2-40B4-BE49-F238E27FC236}">
                <a16:creationId xmlns:a16="http://schemas.microsoft.com/office/drawing/2014/main" id="{72984C4A-A5D2-4617-843C-1F63552727CE}"/>
              </a:ext>
            </a:extLst>
          </p:cNvPr>
          <p:cNvGrpSpPr/>
          <p:nvPr userDrawn="1"/>
        </p:nvGrpSpPr>
        <p:grpSpPr>
          <a:xfrm>
            <a:off x="-735408" y="6217602"/>
            <a:ext cx="1555380" cy="1321435"/>
            <a:chOff x="-735408" y="6217602"/>
            <a:chExt cx="1555380" cy="1321435"/>
          </a:xfrm>
        </p:grpSpPr>
        <p:sp>
          <p:nvSpPr>
            <p:cNvPr id="16" name="Arc 15">
              <a:extLst>
                <a:ext uri="{FF2B5EF4-FFF2-40B4-BE49-F238E27FC236}">
                  <a16:creationId xmlns:a16="http://schemas.microsoft.com/office/drawing/2014/main" id="{01182683-9D42-42D0-9602-36D469B9729E}"/>
                </a:ext>
              </a:extLst>
            </p:cNvPr>
            <p:cNvSpPr/>
            <p:nvPr userDrawn="1"/>
          </p:nvSpPr>
          <p:spPr>
            <a:xfrm>
              <a:off x="-735408" y="6217602"/>
              <a:ext cx="1555380" cy="1321435"/>
            </a:xfrm>
            <a:prstGeom prst="arc">
              <a:avLst>
                <a:gd name="adj1" fmla="val 16252508"/>
                <a:gd name="adj2" fmla="val 20226505"/>
              </a:avLst>
            </a:prstGeom>
            <a:solidFill>
              <a:schemeClr val="bg1"/>
            </a:solidFill>
            <a:ln w="19050">
              <a:solidFill>
                <a:schemeClr val="tx2"/>
              </a:solidFill>
            </a:ln>
          </p:spPr>
          <p:style>
            <a:lnRef idx="1">
              <a:schemeClr val="accent1"/>
            </a:lnRef>
            <a:fillRef idx="0">
              <a:schemeClr val="accent1"/>
            </a:fillRef>
            <a:effectRef idx="0">
              <a:schemeClr val="accent1"/>
            </a:effectRef>
            <a:fontRef idx="minor">
              <a:schemeClr val="tx1"/>
            </a:fontRef>
          </p:style>
          <p:txBody>
            <a:bodyPr wrap="square" rtlCol="0" anchor="ctr">
              <a:noAutofit/>
            </a:bodyPr>
            <a:lstStyle/>
            <a:p>
              <a:endParaRPr lang="en-GB" sz="1800">
                <a:latin typeface="United Curriculum" pitchFamily="2" charset="0"/>
              </a:endParaRPr>
            </a:p>
          </p:txBody>
        </p:sp>
        <p:sp>
          <p:nvSpPr>
            <p:cNvPr id="23" name="Rectangle 22">
              <a:extLst>
                <a:ext uri="{FF2B5EF4-FFF2-40B4-BE49-F238E27FC236}">
                  <a16:creationId xmlns:a16="http://schemas.microsoft.com/office/drawing/2014/main" id="{9FE93BA2-1701-400C-9A06-E03063623C2F}"/>
                </a:ext>
              </a:extLst>
            </p:cNvPr>
            <p:cNvSpPr/>
            <p:nvPr userDrawn="1"/>
          </p:nvSpPr>
          <p:spPr>
            <a:xfrm>
              <a:off x="6125" y="6227445"/>
              <a:ext cx="45719" cy="8763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United Curriculum" pitchFamily="2" charset="0"/>
              </a:endParaRPr>
            </a:p>
          </p:txBody>
        </p:sp>
      </p:grpSp>
      <p:pic>
        <p:nvPicPr>
          <p:cNvPr id="21" name="Picture 20" descr="Shape&#10;&#10;Description automatically generated with medium confidence">
            <a:extLst>
              <a:ext uri="{FF2B5EF4-FFF2-40B4-BE49-F238E27FC236}">
                <a16:creationId xmlns:a16="http://schemas.microsoft.com/office/drawing/2014/main" id="{E9F49053-895A-469C-83C4-4142EFBB233B}"/>
              </a:ext>
            </a:extLst>
          </p:cNvPr>
          <p:cNvPicPr/>
          <p:nvPr userDrawn="1"/>
        </p:nvPicPr>
        <p:blipFill>
          <a:blip r:embed="rId3">
            <a:duotone>
              <a:prstClr val="black"/>
              <a:schemeClr val="tx2">
                <a:tint val="45000"/>
                <a:satMod val="400000"/>
              </a:schemeClr>
            </a:duotone>
            <a:extLst>
              <a:ext uri="{28A0092B-C50C-407E-A947-70E740481C1C}">
                <a14:useLocalDpi xmlns:a14="http://schemas.microsoft.com/office/drawing/2010/main" val="0"/>
              </a:ext>
            </a:extLst>
          </a:blip>
          <a:stretch>
            <a:fillRect/>
          </a:stretch>
        </p:blipFill>
        <p:spPr>
          <a:xfrm>
            <a:off x="29619" y="6388663"/>
            <a:ext cx="560705" cy="379730"/>
          </a:xfrm>
          <a:prstGeom prst="rect">
            <a:avLst/>
          </a:prstGeom>
        </p:spPr>
      </p:pic>
      <p:sp>
        <p:nvSpPr>
          <p:cNvPr id="2" name="Rectangle 1">
            <a:extLst>
              <a:ext uri="{FF2B5EF4-FFF2-40B4-BE49-F238E27FC236}">
                <a16:creationId xmlns:a16="http://schemas.microsoft.com/office/drawing/2014/main" id="{8C52DCFF-E57C-948E-5C73-D4035C1C1603}"/>
              </a:ext>
            </a:extLst>
          </p:cNvPr>
          <p:cNvSpPr/>
          <p:nvPr userDrawn="1"/>
        </p:nvSpPr>
        <p:spPr>
          <a:xfrm>
            <a:off x="29619" y="6230357"/>
            <a:ext cx="45719" cy="41505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126119338"/>
      </p:ext>
    </p:extLst>
  </p:cSld>
  <p:clrMap bg1="lt1" tx1="dk1" bg2="lt2" tx2="dk2" accent1="accent1" accent2="accent2" accent3="accent3" accent4="accent4" accent5="accent5" accent6="accent6" hlink="hlink" folHlink="folHlink"/>
  <p:sldLayoutIdLst>
    <p:sldLayoutId id="214748368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7">
            <a:extLst>
              <a:ext uri="{FF2B5EF4-FFF2-40B4-BE49-F238E27FC236}">
                <a16:creationId xmlns:a16="http://schemas.microsoft.com/office/drawing/2014/main" id="{554B7EDD-E2BF-21EF-762F-FDBDBFE96221}"/>
              </a:ext>
            </a:extLst>
          </p:cNvPr>
          <p:cNvSpPr txBox="1">
            <a:spLocks/>
          </p:cNvSpPr>
          <p:nvPr/>
        </p:nvSpPr>
        <p:spPr>
          <a:xfrm>
            <a:off x="164556" y="180637"/>
            <a:ext cx="7186503" cy="644115"/>
          </a:xfrm>
          <a:prstGeom prst="rect">
            <a:avLst/>
          </a:prstGeom>
          <a:noFill/>
        </p:spPr>
        <p:txBody>
          <a:bodyPr vert="horz" wrap="square" lIns="91440" tIns="45720" rIns="91440" bIns="45720" rtlCol="0" anchor="ctr">
            <a:noAutofit/>
          </a:bodyPr>
          <a:lstStyle/>
          <a:p>
            <a:endParaRPr lang="en-GB" sz="1400" dirty="0">
              <a:effectLst/>
              <a:latin typeface="United Curriculum" pitchFamily="50" charset="0"/>
              <a:ea typeface="Calibri" panose="020F0502020204030204" pitchFamily="34" charset="0"/>
              <a:cs typeface="Times New Roman" panose="02020603050405020304" pitchFamily="18" charset="0"/>
            </a:endParaRPr>
          </a:p>
        </p:txBody>
      </p:sp>
      <p:sp>
        <p:nvSpPr>
          <p:cNvPr id="3" name="Text Box 1">
            <a:extLst>
              <a:ext uri="{FF2B5EF4-FFF2-40B4-BE49-F238E27FC236}">
                <a16:creationId xmlns:a16="http://schemas.microsoft.com/office/drawing/2014/main" id="{6B9B7142-C494-78C7-0CFC-B85C6BFD8DED}"/>
              </a:ext>
            </a:extLst>
          </p:cNvPr>
          <p:cNvSpPr txBox="1">
            <a:spLocks/>
          </p:cNvSpPr>
          <p:nvPr/>
        </p:nvSpPr>
        <p:spPr>
          <a:xfrm>
            <a:off x="5026024" y="6576695"/>
            <a:ext cx="4872990" cy="281305"/>
          </a:xfrm>
          <a:prstGeom prst="rect">
            <a:avLst/>
          </a:prstGeom>
        </p:spPr>
        <p:txBody>
          <a:bodyPr vert="horz" wrap="square" lIns="91440" tIns="45720" rIns="91440" bIns="45720" rtlCol="0">
            <a:noAutofit/>
          </a:bodyPr>
          <a:lstStyle/>
          <a:p>
            <a:pPr algn="r">
              <a:lnSpc>
                <a:spcPct val="120000"/>
              </a:lnSpc>
              <a:spcAft>
                <a:spcPts val="1200"/>
              </a:spcAft>
            </a:pPr>
            <a:r>
              <a:rPr lang="en-US" sz="1000" kern="1200" dirty="0">
                <a:solidFill>
                  <a:schemeClr val="tx2"/>
                </a:solidFill>
                <a:effectLst/>
                <a:latin typeface="United Curriculum" pitchFamily="50" charset="0"/>
                <a:ea typeface="Calibri" panose="020F0502020204030204" pitchFamily="34" charset="0"/>
                <a:cs typeface="Times New Roman" panose="02020603050405020304" pitchFamily="18" charset="0"/>
              </a:rPr>
              <a:t> </a:t>
            </a:r>
            <a:endParaRPr lang="en-GB" sz="1100" dirty="0">
              <a:solidFill>
                <a:schemeClr val="tx2"/>
              </a:solidFill>
              <a:effectLst/>
              <a:latin typeface="United Curriculum" pitchFamily="50" charset="0"/>
              <a:ea typeface="Calibri" panose="020F0502020204030204" pitchFamily="34" charset="0"/>
              <a:cs typeface="Times New Roman" panose="02020603050405020304" pitchFamily="18" charset="0"/>
            </a:endParaRPr>
          </a:p>
        </p:txBody>
      </p:sp>
      <p:sp>
        <p:nvSpPr>
          <p:cNvPr id="24" name="Freeform: Shape 23">
            <a:extLst>
              <a:ext uri="{FF2B5EF4-FFF2-40B4-BE49-F238E27FC236}">
                <a16:creationId xmlns:a16="http://schemas.microsoft.com/office/drawing/2014/main" id="{3003C2D6-7463-2227-0B15-C40C3549448B}"/>
              </a:ext>
            </a:extLst>
          </p:cNvPr>
          <p:cNvSpPr/>
          <p:nvPr/>
        </p:nvSpPr>
        <p:spPr>
          <a:xfrm>
            <a:off x="5768658" y="5026515"/>
            <a:ext cx="5657" cy="44371"/>
          </a:xfrm>
          <a:custGeom>
            <a:avLst/>
            <a:gdLst>
              <a:gd name="connsiteX0" fmla="*/ 0 w 5657"/>
              <a:gd name="connsiteY0" fmla="*/ 0 h 44371"/>
              <a:gd name="connsiteX1" fmla="*/ 5657 w 5657"/>
              <a:gd name="connsiteY1" fmla="*/ 0 h 44371"/>
              <a:gd name="connsiteX2" fmla="*/ 5657 w 5657"/>
              <a:gd name="connsiteY2" fmla="*/ 44371 h 44371"/>
              <a:gd name="connsiteX3" fmla="*/ 0 w 5657"/>
              <a:gd name="connsiteY3" fmla="*/ 44371 h 44371"/>
            </a:gdLst>
            <a:ahLst/>
            <a:cxnLst>
              <a:cxn ang="0">
                <a:pos x="connsiteX0" y="connsiteY0"/>
              </a:cxn>
              <a:cxn ang="0">
                <a:pos x="connsiteX1" y="connsiteY1"/>
              </a:cxn>
              <a:cxn ang="0">
                <a:pos x="connsiteX2" y="connsiteY2"/>
              </a:cxn>
              <a:cxn ang="0">
                <a:pos x="connsiteX3" y="connsiteY3"/>
              </a:cxn>
            </a:cxnLst>
            <a:rect l="l" t="t" r="r" b="b"/>
            <a:pathLst>
              <a:path w="5657" h="44371">
                <a:moveTo>
                  <a:pt x="0" y="0"/>
                </a:moveTo>
                <a:lnTo>
                  <a:pt x="5657" y="0"/>
                </a:lnTo>
                <a:lnTo>
                  <a:pt x="5657" y="44371"/>
                </a:lnTo>
                <a:lnTo>
                  <a:pt x="0" y="44371"/>
                </a:lnTo>
                <a:close/>
              </a:path>
            </a:pathLst>
          </a:custGeom>
          <a:solidFill>
            <a:srgbClr val="FFFFFF"/>
          </a:solidFill>
          <a:ln w="11092" cap="flat">
            <a:noFill/>
            <a:prstDash val="solid"/>
            <a:miter/>
          </a:ln>
        </p:spPr>
        <p:txBody>
          <a:bodyPr rtlCol="0" anchor="ctr"/>
          <a:lstStyle/>
          <a:p>
            <a:endParaRPr lang="en-GB"/>
          </a:p>
        </p:txBody>
      </p:sp>
      <p:sp>
        <p:nvSpPr>
          <p:cNvPr id="63" name="TextBox 62">
            <a:extLst>
              <a:ext uri="{FF2B5EF4-FFF2-40B4-BE49-F238E27FC236}">
                <a16:creationId xmlns:a16="http://schemas.microsoft.com/office/drawing/2014/main" id="{73C9E255-046D-1C85-D9FE-ECCA3505076A}"/>
              </a:ext>
            </a:extLst>
          </p:cNvPr>
          <p:cNvSpPr txBox="1"/>
          <p:nvPr/>
        </p:nvSpPr>
        <p:spPr>
          <a:xfrm>
            <a:off x="1031104" y="3236364"/>
            <a:ext cx="332143" cy="338554"/>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R</a:t>
            </a:r>
          </a:p>
        </p:txBody>
      </p:sp>
      <p:sp>
        <p:nvSpPr>
          <p:cNvPr id="69" name="TextBox 68">
            <a:extLst>
              <a:ext uri="{FF2B5EF4-FFF2-40B4-BE49-F238E27FC236}">
                <a16:creationId xmlns:a16="http://schemas.microsoft.com/office/drawing/2014/main" id="{98259B73-26C3-86C3-349C-73034D47D263}"/>
              </a:ext>
            </a:extLst>
          </p:cNvPr>
          <p:cNvSpPr txBox="1"/>
          <p:nvPr/>
        </p:nvSpPr>
        <p:spPr>
          <a:xfrm>
            <a:off x="1500350" y="5427009"/>
            <a:ext cx="635109"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1</a:t>
            </a:r>
          </a:p>
        </p:txBody>
      </p:sp>
      <p:sp>
        <p:nvSpPr>
          <p:cNvPr id="70" name="TextBox 69">
            <a:extLst>
              <a:ext uri="{FF2B5EF4-FFF2-40B4-BE49-F238E27FC236}">
                <a16:creationId xmlns:a16="http://schemas.microsoft.com/office/drawing/2014/main" id="{7763EC12-505A-B280-D7C4-0A861758B8CF}"/>
              </a:ext>
            </a:extLst>
          </p:cNvPr>
          <p:cNvSpPr txBox="1"/>
          <p:nvPr/>
        </p:nvSpPr>
        <p:spPr>
          <a:xfrm>
            <a:off x="2748484" y="1493754"/>
            <a:ext cx="635110"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2</a:t>
            </a:r>
          </a:p>
        </p:txBody>
      </p:sp>
      <p:sp>
        <p:nvSpPr>
          <p:cNvPr id="77" name="TextBox 76">
            <a:extLst>
              <a:ext uri="{FF2B5EF4-FFF2-40B4-BE49-F238E27FC236}">
                <a16:creationId xmlns:a16="http://schemas.microsoft.com/office/drawing/2014/main" id="{10ADDF35-0482-A272-08CD-79DB0624A805}"/>
              </a:ext>
            </a:extLst>
          </p:cNvPr>
          <p:cNvSpPr txBox="1"/>
          <p:nvPr/>
        </p:nvSpPr>
        <p:spPr>
          <a:xfrm>
            <a:off x="4035440" y="5420659"/>
            <a:ext cx="635110"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3</a:t>
            </a:r>
          </a:p>
        </p:txBody>
      </p:sp>
      <p:sp>
        <p:nvSpPr>
          <p:cNvPr id="96" name="TextBox 95">
            <a:extLst>
              <a:ext uri="{FF2B5EF4-FFF2-40B4-BE49-F238E27FC236}">
                <a16:creationId xmlns:a16="http://schemas.microsoft.com/office/drawing/2014/main" id="{88226996-3B22-28B3-E1F2-380E176EA805}"/>
              </a:ext>
            </a:extLst>
          </p:cNvPr>
          <p:cNvSpPr txBox="1"/>
          <p:nvPr/>
        </p:nvSpPr>
        <p:spPr>
          <a:xfrm>
            <a:off x="6536943" y="5417648"/>
            <a:ext cx="635110" cy="584775"/>
          </a:xfrm>
          <a:prstGeom prst="rect">
            <a:avLst/>
          </a:prstGeom>
          <a:noFill/>
        </p:spPr>
        <p:txBody>
          <a:bodyPr wrap="none" rtlCol="0">
            <a:spAutoFit/>
          </a:bodyPr>
          <a:lstStyle/>
          <a:p>
            <a:pPr algn="ctr"/>
            <a:r>
              <a:rPr lang="en-GB" sz="1600" dirty="0">
                <a:ln w="1569" cap="flat">
                  <a:solidFill>
                    <a:srgbClr val="FFFFFF"/>
                  </a:solidFill>
                  <a:miter/>
                </a:ln>
                <a:solidFill>
                  <a:srgbClr val="FFFFFF"/>
                </a:solidFill>
                <a:latin typeface="Arial Rounded MT Bold" panose="020F0704030504030204" pitchFamily="34" charset="0"/>
                <a:sym typeface="ABeeZee"/>
                <a:rtl val="0"/>
              </a:rPr>
              <a:t>Ye</a:t>
            </a:r>
            <a:r>
              <a:rPr lang="en-GB" sz="1600" spc="0" baseline="0" dirty="0">
                <a:ln w="1569" cap="flat">
                  <a:solidFill>
                    <a:srgbClr val="FFFFFF"/>
                  </a:solidFill>
                  <a:miter/>
                </a:ln>
                <a:solidFill>
                  <a:srgbClr val="FFFFFF"/>
                </a:solidFill>
                <a:latin typeface="Arial Rounded MT Bold" panose="020F0704030504030204" pitchFamily="34" charset="0"/>
                <a:sym typeface="ABeeZee"/>
                <a:rtl val="0"/>
              </a:rPr>
              <a:t>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ABeeZee"/>
                <a:rtl val="0"/>
              </a:rPr>
              <a:t>5</a:t>
            </a:r>
          </a:p>
        </p:txBody>
      </p:sp>
      <p:sp>
        <p:nvSpPr>
          <p:cNvPr id="4" name="TextBox 3">
            <a:extLst>
              <a:ext uri="{FF2B5EF4-FFF2-40B4-BE49-F238E27FC236}">
                <a16:creationId xmlns:a16="http://schemas.microsoft.com/office/drawing/2014/main" id="{81D8BF41-C70B-495F-9E1F-A9FB4CDC6FAB}"/>
              </a:ext>
            </a:extLst>
          </p:cNvPr>
          <p:cNvSpPr txBox="1"/>
          <p:nvPr/>
        </p:nvSpPr>
        <p:spPr>
          <a:xfrm>
            <a:off x="502023" y="302639"/>
            <a:ext cx="7315200" cy="400110"/>
          </a:xfrm>
          <a:prstGeom prst="rect">
            <a:avLst/>
          </a:prstGeom>
          <a:noFill/>
        </p:spPr>
        <p:txBody>
          <a:bodyPr wrap="square" rtlCol="0">
            <a:spAutoFit/>
          </a:bodyPr>
          <a:lstStyle/>
          <a:p>
            <a:pPr algn="ctr"/>
            <a:r>
              <a:rPr lang="en-GB" sz="2000" dirty="0">
                <a:solidFill>
                  <a:srgbClr val="44375E"/>
                </a:solidFill>
              </a:rPr>
              <a:t>How we teach Art and Design </a:t>
            </a:r>
          </a:p>
        </p:txBody>
      </p:sp>
      <p:graphicFrame>
        <p:nvGraphicFramePr>
          <p:cNvPr id="6" name="Table 5">
            <a:extLst>
              <a:ext uri="{FF2B5EF4-FFF2-40B4-BE49-F238E27FC236}">
                <a16:creationId xmlns:a16="http://schemas.microsoft.com/office/drawing/2014/main" id="{15699A6A-65B4-4D7F-811E-20C732772F09}"/>
              </a:ext>
            </a:extLst>
          </p:cNvPr>
          <p:cNvGraphicFramePr>
            <a:graphicFrameLocks noGrp="1"/>
          </p:cNvGraphicFramePr>
          <p:nvPr>
            <p:extLst>
              <p:ext uri="{D42A27DB-BD31-4B8C-83A1-F6EECF244321}">
                <p14:modId xmlns:p14="http://schemas.microsoft.com/office/powerpoint/2010/main" val="4172589407"/>
              </p:ext>
            </p:extLst>
          </p:nvPr>
        </p:nvGraphicFramePr>
        <p:xfrm>
          <a:off x="189854" y="958873"/>
          <a:ext cx="9526291" cy="5406516"/>
        </p:xfrm>
        <a:graphic>
          <a:graphicData uri="http://schemas.openxmlformats.org/drawingml/2006/table">
            <a:tbl>
              <a:tblPr firstRow="1" bandRow="1">
                <a:tableStyleId>{72833802-FEF1-4C79-8D5D-14CF1EAF98D9}</a:tableStyleId>
              </a:tblPr>
              <a:tblGrid>
                <a:gridCol w="1641984">
                  <a:extLst>
                    <a:ext uri="{9D8B030D-6E8A-4147-A177-3AD203B41FA5}">
                      <a16:colId xmlns:a16="http://schemas.microsoft.com/office/drawing/2014/main" val="924718012"/>
                    </a:ext>
                  </a:extLst>
                </a:gridCol>
                <a:gridCol w="1533446">
                  <a:extLst>
                    <a:ext uri="{9D8B030D-6E8A-4147-A177-3AD203B41FA5}">
                      <a16:colId xmlns:a16="http://schemas.microsoft.com/office/drawing/2014/main" val="1652652321"/>
                    </a:ext>
                  </a:extLst>
                </a:gridCol>
                <a:gridCol w="2638056">
                  <a:extLst>
                    <a:ext uri="{9D8B030D-6E8A-4147-A177-3AD203B41FA5}">
                      <a16:colId xmlns:a16="http://schemas.microsoft.com/office/drawing/2014/main" val="1858762956"/>
                    </a:ext>
                  </a:extLst>
                </a:gridCol>
                <a:gridCol w="537375">
                  <a:extLst>
                    <a:ext uri="{9D8B030D-6E8A-4147-A177-3AD203B41FA5}">
                      <a16:colId xmlns:a16="http://schemas.microsoft.com/office/drawing/2014/main" val="520005719"/>
                    </a:ext>
                  </a:extLst>
                </a:gridCol>
                <a:gridCol w="3175430">
                  <a:extLst>
                    <a:ext uri="{9D8B030D-6E8A-4147-A177-3AD203B41FA5}">
                      <a16:colId xmlns:a16="http://schemas.microsoft.com/office/drawing/2014/main" val="3453446048"/>
                    </a:ext>
                  </a:extLst>
                </a:gridCol>
              </a:tblGrid>
              <a:tr h="2869056">
                <a:tc>
                  <a:txBody>
                    <a:bodyPr/>
                    <a:lstStyle/>
                    <a:p>
                      <a:pPr algn="l"/>
                      <a:r>
                        <a:rPr lang="en-GB" sz="900" b="1" kern="1200" dirty="0">
                          <a:solidFill>
                            <a:srgbClr val="44375E"/>
                          </a:solidFill>
                          <a:effectLst/>
                          <a:latin typeface="+mn-lt"/>
                          <a:ea typeface="+mn-ea"/>
                          <a:cs typeface="+mn-cs"/>
                        </a:rPr>
                        <a:t>Curriculum Principles</a:t>
                      </a:r>
                    </a:p>
                    <a:p>
                      <a:pPr algn="l"/>
                      <a:endParaRPr lang="en-GB" sz="800" b="1" kern="1200" dirty="0">
                        <a:solidFill>
                          <a:srgbClr val="44375E"/>
                        </a:solidFill>
                        <a:effectLst/>
                        <a:latin typeface="+mn-lt"/>
                        <a:ea typeface="+mn-ea"/>
                        <a:cs typeface="+mn-cs"/>
                      </a:endParaRPr>
                    </a:p>
                    <a:p>
                      <a:pPr algn="l"/>
                      <a:r>
                        <a:rPr lang="en-GB" sz="900" b="0" kern="1200" dirty="0">
                          <a:solidFill>
                            <a:srgbClr val="44375E"/>
                          </a:solidFill>
                          <a:effectLst/>
                          <a:latin typeface="+mn-lt"/>
                          <a:ea typeface="+mn-ea"/>
                          <a:cs typeface="+mn-cs"/>
                        </a:rPr>
                        <a:t>Our art curriculum aims to give pupils the opportunity to revisit core aspects of learning overtime. To progress and deepen their understanding in each core aspect throughout the primary journey. Through knowledge rich teaching and skill development our curriculum aims to not just allow pupils to become competent in the arts but to develop as artists themselves. We believe that regardless of academic ability, every child can be an artist.</a:t>
                      </a:r>
                      <a:endParaRPr lang="en-GB" sz="900" b="0" dirty="0">
                        <a:solidFill>
                          <a:srgbClr val="44375E"/>
                        </a:solidFill>
                      </a:endParaRPr>
                    </a:p>
                  </a:txBody>
                  <a:tcPr>
                    <a:solidFill>
                      <a:schemeClr val="accent2">
                        <a:lumMod val="20000"/>
                        <a:lumOff val="80000"/>
                      </a:schemeClr>
                    </a:solidFill>
                  </a:tcPr>
                </a:tc>
                <a:tc gridSpan="2">
                  <a:txBody>
                    <a:bodyPr/>
                    <a:lstStyle/>
                    <a:p>
                      <a:pPr algn="l"/>
                      <a:r>
                        <a:rPr lang="en-GB" sz="900" b="1" kern="1200" dirty="0">
                          <a:solidFill>
                            <a:srgbClr val="44375E"/>
                          </a:solidFill>
                          <a:effectLst/>
                          <a:latin typeface="+mj-lt"/>
                          <a:ea typeface="+mn-ea"/>
                          <a:cs typeface="+mn-cs"/>
                        </a:rPr>
                        <a:t>Big Ideas – Substantive Knowledge</a:t>
                      </a:r>
                    </a:p>
                    <a:p>
                      <a:pPr algn="l"/>
                      <a:endParaRPr lang="en-GB" sz="900" b="0" kern="1200" dirty="0">
                        <a:solidFill>
                          <a:srgbClr val="44375E"/>
                        </a:solidFill>
                        <a:effectLst/>
                        <a:latin typeface="+mj-lt"/>
                        <a:ea typeface="+mn-ea"/>
                        <a:cs typeface="+mn-cs"/>
                      </a:endParaRPr>
                    </a:p>
                    <a:p>
                      <a:pPr algn="l"/>
                      <a:r>
                        <a:rPr lang="en-GB" sz="900" b="0" kern="1200" dirty="0">
                          <a:solidFill>
                            <a:srgbClr val="44375E"/>
                          </a:solidFill>
                          <a:effectLst/>
                          <a:latin typeface="+mj-lt"/>
                          <a:ea typeface="+mn-ea"/>
                          <a:cs typeface="+mn-cs"/>
                        </a:rPr>
                        <a:t>The CUSP Art curriculum is organised into blocks with each block covering a particular set of artistic disciplines, including:</a:t>
                      </a:r>
                    </a:p>
                    <a:p>
                      <a:pPr marL="171450" indent="-171450" algn="l">
                        <a:buFont typeface="Arial" panose="020B0604020202020204" pitchFamily="34" charset="0"/>
                        <a:buChar char="•"/>
                      </a:pPr>
                      <a:r>
                        <a:rPr lang="en-GB" sz="900" b="0" kern="1200" dirty="0">
                          <a:solidFill>
                            <a:srgbClr val="44375E"/>
                          </a:solidFill>
                          <a:effectLst/>
                          <a:latin typeface="+mj-lt"/>
                          <a:ea typeface="+mn-ea"/>
                          <a:cs typeface="+mn-cs"/>
                        </a:rPr>
                        <a:t>Drawing</a:t>
                      </a:r>
                    </a:p>
                    <a:p>
                      <a:pPr marL="171450" indent="-171450" algn="l">
                        <a:buFont typeface="Arial" panose="020B0604020202020204" pitchFamily="34" charset="0"/>
                        <a:buChar char="•"/>
                      </a:pPr>
                      <a:r>
                        <a:rPr lang="en-GB" sz="900" b="0" kern="1200" dirty="0">
                          <a:solidFill>
                            <a:srgbClr val="44375E"/>
                          </a:solidFill>
                          <a:effectLst/>
                          <a:latin typeface="+mj-lt"/>
                          <a:ea typeface="+mn-ea"/>
                          <a:cs typeface="+mn-cs"/>
                        </a:rPr>
                        <a:t>Painting</a:t>
                      </a:r>
                    </a:p>
                    <a:p>
                      <a:pPr marL="171450" indent="-171450" algn="l">
                        <a:buFont typeface="Arial" panose="020B0604020202020204" pitchFamily="34" charset="0"/>
                        <a:buChar char="•"/>
                      </a:pPr>
                      <a:r>
                        <a:rPr lang="en-GB" sz="900" b="0" kern="1200" dirty="0">
                          <a:solidFill>
                            <a:srgbClr val="44375E"/>
                          </a:solidFill>
                          <a:effectLst/>
                          <a:latin typeface="+mj-lt"/>
                          <a:ea typeface="+mn-ea"/>
                          <a:cs typeface="+mn-cs"/>
                        </a:rPr>
                        <a:t>Printmaking</a:t>
                      </a:r>
                    </a:p>
                    <a:p>
                      <a:pPr marL="171450" indent="-171450" algn="l">
                        <a:buFont typeface="Arial" panose="020B0604020202020204" pitchFamily="34" charset="0"/>
                        <a:buChar char="•"/>
                      </a:pPr>
                      <a:r>
                        <a:rPr lang="en-GB" sz="900" b="0" kern="1200" dirty="0">
                          <a:solidFill>
                            <a:srgbClr val="44375E"/>
                          </a:solidFill>
                          <a:effectLst/>
                          <a:latin typeface="+mj-lt"/>
                          <a:ea typeface="+mn-ea"/>
                          <a:cs typeface="+mn-cs"/>
                        </a:rPr>
                        <a:t>Textiles</a:t>
                      </a:r>
                    </a:p>
                    <a:p>
                      <a:pPr marL="171450" indent="-171450" algn="l">
                        <a:buFont typeface="Arial" panose="020B0604020202020204" pitchFamily="34" charset="0"/>
                        <a:buChar char="•"/>
                      </a:pPr>
                      <a:r>
                        <a:rPr lang="en-GB" sz="900" b="0" kern="1200" dirty="0">
                          <a:solidFill>
                            <a:srgbClr val="44375E"/>
                          </a:solidFill>
                          <a:effectLst/>
                          <a:latin typeface="+mj-lt"/>
                          <a:ea typeface="+mn-ea"/>
                          <a:cs typeface="+mn-cs"/>
                        </a:rPr>
                        <a:t>3D</a:t>
                      </a:r>
                    </a:p>
                    <a:p>
                      <a:pPr marL="171450" indent="-171450" algn="l">
                        <a:buFont typeface="Arial" panose="020B0604020202020204" pitchFamily="34" charset="0"/>
                        <a:buChar char="•"/>
                      </a:pPr>
                      <a:r>
                        <a:rPr lang="en-GB" sz="900" b="0" kern="1200" dirty="0">
                          <a:solidFill>
                            <a:srgbClr val="44375E"/>
                          </a:solidFill>
                          <a:effectLst/>
                          <a:latin typeface="+mj-lt"/>
                          <a:ea typeface="+mn-ea"/>
                          <a:cs typeface="+mn-cs"/>
                        </a:rPr>
                        <a:t>Collage</a:t>
                      </a:r>
                    </a:p>
                    <a:p>
                      <a:pPr marL="0" lvl="0" indent="0" algn="l">
                        <a:buNone/>
                      </a:pPr>
                      <a:endParaRPr lang="en-GB" sz="900" b="0" kern="1200" dirty="0">
                        <a:solidFill>
                          <a:srgbClr val="44375E"/>
                        </a:solidFill>
                        <a:effectLst/>
                        <a:latin typeface="+mj-lt"/>
                        <a:ea typeface="+mn-ea"/>
                        <a:cs typeface="+mn-cs"/>
                      </a:endParaRPr>
                    </a:p>
                    <a:p>
                      <a:pPr marL="0" lvl="0" indent="0" algn="l">
                        <a:buFont typeface="Arial" panose="020B0604020202020204" pitchFamily="34" charset="0"/>
                        <a:buNone/>
                      </a:pPr>
                      <a:endParaRPr lang="en-GB" sz="900" b="0" kern="1200" dirty="0">
                        <a:solidFill>
                          <a:srgbClr val="44375E"/>
                        </a:solidFill>
                        <a:effectLst/>
                        <a:latin typeface="+mj-lt"/>
                        <a:ea typeface="+mn-ea"/>
                        <a:cs typeface="+mn-cs"/>
                      </a:endParaRPr>
                    </a:p>
                    <a:p>
                      <a:pPr algn="l"/>
                      <a:r>
                        <a:rPr lang="en-GB" sz="900" b="0" kern="1200" dirty="0">
                          <a:solidFill>
                            <a:srgbClr val="44375E"/>
                          </a:solidFill>
                          <a:effectLst/>
                          <a:latin typeface="+mj-lt"/>
                          <a:ea typeface="+mn-ea"/>
                          <a:cs typeface="+mn-cs"/>
                        </a:rPr>
                        <a:t>Vertical progression in each discipline has been deliberately woven into the fabric of the curriculum so that pupils can revisit key disciplines throughout their Primary journey at increasing degrees of challenge and complexity. </a:t>
                      </a:r>
                    </a:p>
                  </a:txBody>
                  <a:tcPr>
                    <a:solidFill>
                      <a:schemeClr val="bg1"/>
                    </a:solidFill>
                  </a:tcPr>
                </a:tc>
                <a:tc hMerge="1">
                  <a:txBody>
                    <a:bodyPr/>
                    <a:lstStyle/>
                    <a:p>
                      <a:endParaRPr lang="en-GB"/>
                    </a:p>
                  </a:txBody>
                  <a:tcPr/>
                </a:tc>
                <a:tc gridSpan="2">
                  <a:txBody>
                    <a:bodyPr/>
                    <a:lstStyle/>
                    <a:p>
                      <a:pPr algn="l"/>
                      <a:r>
                        <a:rPr lang="en-GB" sz="900" b="1" kern="1200" dirty="0">
                          <a:solidFill>
                            <a:srgbClr val="44375E"/>
                          </a:solidFill>
                          <a:effectLst/>
                          <a:latin typeface="+mn-lt"/>
                          <a:ea typeface="+mn-ea"/>
                          <a:cs typeface="+mn-cs"/>
                        </a:rPr>
                        <a:t>Art Enquiry – Disciplinary Knowledge </a:t>
                      </a:r>
                    </a:p>
                    <a:p>
                      <a:pPr algn="l"/>
                      <a:r>
                        <a:rPr lang="en-GB" sz="900" b="1" kern="1200" dirty="0">
                          <a:solidFill>
                            <a:srgbClr val="44375E"/>
                          </a:solidFill>
                          <a:effectLst/>
                          <a:latin typeface="+mn-lt"/>
                          <a:ea typeface="+mn-ea"/>
                          <a:cs typeface="+mn-cs"/>
                        </a:rPr>
                        <a:t> </a:t>
                      </a:r>
                    </a:p>
                    <a:p>
                      <a:pPr algn="l"/>
                      <a:r>
                        <a:rPr lang="en-GB" sz="900" b="1" kern="1200" dirty="0">
                          <a:solidFill>
                            <a:srgbClr val="44375E"/>
                          </a:solidFill>
                          <a:effectLst/>
                          <a:latin typeface="+mn-lt"/>
                          <a:ea typeface="+mn-ea"/>
                          <a:cs typeface="+mn-cs"/>
                        </a:rPr>
                        <a:t>T</a:t>
                      </a:r>
                      <a:r>
                        <a:rPr lang="en-GB" sz="900" b="0" kern="1200" dirty="0">
                          <a:solidFill>
                            <a:srgbClr val="44375E"/>
                          </a:solidFill>
                          <a:effectLst/>
                          <a:latin typeface="+mn-lt"/>
                          <a:ea typeface="+mn-ea"/>
                          <a:cs typeface="+mn-cs"/>
                        </a:rPr>
                        <a:t>he core knowledge required to be successful within each discipline, the curriculum outlines key aspects of artistic development in the Working Artistically section. Each module will focus on developing different aspects of these competencies. This will support teachers in understanding pupils’ development as artists more broadly, as well as how successfully they are acquiring the taught knowledge and skills. </a:t>
                      </a:r>
                    </a:p>
                  </a:txBody>
                  <a:tcPr>
                    <a:solidFill>
                      <a:schemeClr val="bg1"/>
                    </a:solidFill>
                  </a:tcPr>
                </a:tc>
                <a:tc hMerge="1">
                  <a:txBody>
                    <a:bodyPr/>
                    <a:lstStyle/>
                    <a:p>
                      <a:endParaRPr lang="en-GB"/>
                    </a:p>
                  </a:txBody>
                  <a:tcPr/>
                </a:tc>
                <a:extLst>
                  <a:ext uri="{0D108BD9-81ED-4DB2-BD59-A6C34878D82A}">
                    <a16:rowId xmlns:a16="http://schemas.microsoft.com/office/drawing/2014/main" val="1127961494"/>
                  </a:ext>
                </a:extLst>
              </a:tr>
              <a:tr h="2477360">
                <a:tc gridSpan="2">
                  <a:txBody>
                    <a:bodyPr/>
                    <a:lstStyle/>
                    <a:p>
                      <a:pPr algn="l"/>
                      <a:r>
                        <a:rPr lang="en-GB" sz="900" b="1" kern="1200" dirty="0">
                          <a:solidFill>
                            <a:srgbClr val="44375E"/>
                          </a:solidFill>
                          <a:effectLst/>
                          <a:latin typeface="+mn-lt"/>
                          <a:ea typeface="+mn-ea"/>
                          <a:cs typeface="+mn-cs"/>
                        </a:rPr>
                        <a:t>Content and Sequencing</a:t>
                      </a:r>
                    </a:p>
                    <a:p>
                      <a:pPr algn="l"/>
                      <a:endParaRPr lang="en-GB" sz="900" kern="1200" dirty="0">
                        <a:solidFill>
                          <a:srgbClr val="44375E"/>
                        </a:solidFill>
                        <a:effectLst/>
                        <a:latin typeface="+mn-lt"/>
                        <a:ea typeface="+mn-ea"/>
                        <a:cs typeface="+mn-cs"/>
                      </a:endParaRPr>
                    </a:p>
                    <a:p>
                      <a:pPr algn="l"/>
                      <a:r>
                        <a:rPr lang="en-GB" sz="700" kern="1200" dirty="0">
                          <a:solidFill>
                            <a:srgbClr val="44375E"/>
                          </a:solidFill>
                          <a:effectLst/>
                          <a:latin typeface="+mn-lt"/>
                          <a:ea typeface="+mn-ea"/>
                          <a:cs typeface="+mn-cs"/>
                        </a:rPr>
                        <a:t>Art and Design is built around the principles of evidence-led practice. This is to ensure that pupils are equipped to successfully think, work, and communicate like an artist. Our art curriculum focuses on excellence in this subject through a myriad of media and incredible artists. Exceptional teacher instruction inspires pupils to acquire knowledge, as an artist, and enable them to skilfully attempt and apply their understanding.</a:t>
                      </a:r>
                    </a:p>
                    <a:p>
                      <a:pPr algn="l"/>
                      <a:r>
                        <a:rPr lang="en-GB" sz="700" kern="1200" dirty="0">
                          <a:solidFill>
                            <a:srgbClr val="44375E"/>
                          </a:solidFill>
                          <a:effectLst/>
                          <a:latin typeface="+mn-lt"/>
                          <a:ea typeface="+mn-ea"/>
                          <a:cs typeface="+mn-cs"/>
                        </a:rPr>
                        <a:t>The Art curriculum is organised into blocks with each block covering a particular set of artistic disciplines, including drawing, painting, printmaking, textiles, 3D and collage. Vertical progression in each discipline has been deliberately woven into the fabric of the curriculum so that pupils can revisit key disciplines throughout their Primary journey at increasing degrees of challenge and complexity. </a:t>
                      </a:r>
                    </a:p>
                    <a:p>
                      <a:pPr algn="l"/>
                      <a:r>
                        <a:rPr lang="en-GB" sz="700" kern="1200" dirty="0">
                          <a:solidFill>
                            <a:srgbClr val="44375E"/>
                          </a:solidFill>
                          <a:effectLst/>
                          <a:latin typeface="+mn-lt"/>
                          <a:ea typeface="+mn-ea"/>
                          <a:cs typeface="+mn-cs"/>
                        </a:rPr>
                        <a:t>The curriculum outlines key aspects of artistic development in the Working Artistically section. Each module will focus on developing different aspects of these competencies. This will support teachers in understanding pupils’ development as artists more broadly, as well as how successfully they are acquiring the taught knowledge and skills.</a:t>
                      </a:r>
                    </a:p>
                    <a:p>
                      <a:pPr algn="l"/>
                      <a:r>
                        <a:rPr lang="en-GB" sz="700" kern="1200" dirty="0">
                          <a:solidFill>
                            <a:srgbClr val="44375E"/>
                          </a:solidFill>
                          <a:effectLst/>
                          <a:latin typeface="+mn-lt"/>
                          <a:ea typeface="+mn-ea"/>
                          <a:cs typeface="+mn-cs"/>
                        </a:rPr>
                        <a:t>Thee curriculum has been built so that there are clear links to other areas such as History, Geography, Science and Literature</a:t>
                      </a:r>
                    </a:p>
                  </a:txBody>
                  <a:tcPr/>
                </a:tc>
                <a:tc hMerge="1">
                  <a:txBody>
                    <a:bodyPr/>
                    <a:lstStyle/>
                    <a:p>
                      <a:endParaRPr lang="en-GB" dirty="0"/>
                    </a:p>
                  </a:txBody>
                  <a:tcPr/>
                </a:tc>
                <a:tc gridSpan="2">
                  <a:txBody>
                    <a:bodyPr/>
                    <a:lstStyle/>
                    <a:p>
                      <a:pPr algn="l"/>
                      <a:r>
                        <a:rPr lang="en-GB" sz="900" b="1" kern="1200" dirty="0">
                          <a:solidFill>
                            <a:srgbClr val="44375E"/>
                          </a:solidFill>
                          <a:effectLst/>
                          <a:latin typeface="+mn-lt"/>
                          <a:ea typeface="+mn-ea"/>
                          <a:cs typeface="+mn-cs"/>
                        </a:rPr>
                        <a:t>Learning Module</a:t>
                      </a:r>
                    </a:p>
                    <a:p>
                      <a:pPr algn="l"/>
                      <a:endParaRPr lang="en-GB" sz="900" kern="1200" dirty="0">
                        <a:solidFill>
                          <a:srgbClr val="44375E"/>
                        </a:solidFill>
                        <a:effectLst/>
                        <a:latin typeface="+mn-lt"/>
                        <a:ea typeface="+mn-ea"/>
                        <a:cs typeface="+mn-cs"/>
                      </a:endParaRPr>
                    </a:p>
                    <a:p>
                      <a:pPr algn="l"/>
                      <a:r>
                        <a:rPr lang="en-GB" sz="750" kern="1200" dirty="0">
                          <a:solidFill>
                            <a:srgbClr val="44375E"/>
                          </a:solidFill>
                          <a:effectLst/>
                          <a:latin typeface="+mn-lt"/>
                          <a:ea typeface="+mn-ea"/>
                          <a:cs typeface="+mn-cs"/>
                        </a:rPr>
                        <a:t>An overview of the core content provides information about the skills covered across the term in each year group. This enables teachers to see the progression of skills covered within each aspect of art.</a:t>
                      </a:r>
                    </a:p>
                    <a:p>
                      <a:pPr algn="l"/>
                      <a:r>
                        <a:rPr lang="en-GB" sz="750" kern="1200" dirty="0">
                          <a:solidFill>
                            <a:srgbClr val="44375E"/>
                          </a:solidFill>
                          <a:effectLst/>
                          <a:latin typeface="+mn-lt"/>
                          <a:ea typeface="+mn-ea"/>
                          <a:cs typeface="+mn-cs"/>
                        </a:rPr>
                        <a:t>Each learning module has:</a:t>
                      </a:r>
                    </a:p>
                    <a:p>
                      <a:pPr marL="171450" indent="-171450" algn="l">
                        <a:buFont typeface="Arial" panose="020B0604020202020204" pitchFamily="34" charset="0"/>
                        <a:buChar char="•"/>
                      </a:pPr>
                      <a:r>
                        <a:rPr lang="en-GB" sz="750" kern="1200" dirty="0">
                          <a:solidFill>
                            <a:srgbClr val="44375E"/>
                          </a:solidFill>
                          <a:effectLst/>
                          <a:latin typeface="+mn-lt"/>
                          <a:ea typeface="+mn-ea"/>
                          <a:cs typeface="+mn-cs"/>
                        </a:rPr>
                        <a:t>Overview of Block Contents – summary of the key skills and techniques covered along with the expected outcomes.</a:t>
                      </a:r>
                    </a:p>
                    <a:p>
                      <a:pPr marL="171450" indent="-171450" algn="l">
                        <a:buFont typeface="Arial" panose="020B0604020202020204" pitchFamily="34" charset="0"/>
                        <a:buChar char="•"/>
                      </a:pPr>
                      <a:r>
                        <a:rPr lang="en-GB" sz="750" kern="1200" dirty="0">
                          <a:solidFill>
                            <a:srgbClr val="44375E"/>
                          </a:solidFill>
                          <a:effectLst/>
                          <a:latin typeface="+mn-lt"/>
                          <a:ea typeface="+mn-ea"/>
                          <a:cs typeface="+mn-cs"/>
                        </a:rPr>
                        <a:t>Point of Reference – Prior Learning, connections to other areas of the curriculum and Literature as well as Art History</a:t>
                      </a:r>
                    </a:p>
                    <a:p>
                      <a:pPr marL="171450" indent="-171450" algn="l">
                        <a:buFont typeface="Arial" panose="020B0604020202020204" pitchFamily="34" charset="0"/>
                        <a:buChar char="•"/>
                      </a:pPr>
                      <a:r>
                        <a:rPr lang="en-GB" sz="750" kern="1200" dirty="0">
                          <a:solidFill>
                            <a:srgbClr val="44375E"/>
                          </a:solidFill>
                          <a:effectLst/>
                          <a:latin typeface="+mn-lt"/>
                          <a:ea typeface="+mn-ea"/>
                          <a:cs typeface="+mn-cs"/>
                        </a:rPr>
                        <a:t>Point of Explanation – Core Knowledge, video links provide a step-by-step guide to artistic techniques that appear in the block and technical definitions.</a:t>
                      </a:r>
                    </a:p>
                    <a:p>
                      <a:pPr marL="171450" indent="-171450" algn="l">
                        <a:buFont typeface="Arial" panose="020B0604020202020204" pitchFamily="34" charset="0"/>
                        <a:buChar char="•"/>
                      </a:pPr>
                      <a:r>
                        <a:rPr lang="en-GB" sz="750" kern="1200" dirty="0">
                          <a:solidFill>
                            <a:srgbClr val="44375E"/>
                          </a:solidFill>
                          <a:effectLst/>
                          <a:latin typeface="+mn-lt"/>
                          <a:ea typeface="+mn-ea"/>
                          <a:cs typeface="+mn-cs"/>
                        </a:rPr>
                        <a:t>Point of Delivery – revisit prior learning, taught content, deliberate practice, questions for assessment and point of reflection.</a:t>
                      </a:r>
                    </a:p>
                    <a:p>
                      <a:pPr marL="171450" indent="-171450" algn="l">
                        <a:buFont typeface="Arial" panose="020B0604020202020204" pitchFamily="34" charset="0"/>
                        <a:buChar char="•"/>
                      </a:pPr>
                      <a:r>
                        <a:rPr lang="en-GB" sz="750" kern="1200" dirty="0">
                          <a:solidFill>
                            <a:srgbClr val="44375E"/>
                          </a:solidFill>
                          <a:effectLst/>
                          <a:latin typeface="+mn-lt"/>
                          <a:ea typeface="+mn-ea"/>
                          <a:cs typeface="+mn-cs"/>
                        </a:rPr>
                        <a:t>Knowledge Notes - introduced at the start of the block so that pupils know what core knowledge and skills they will acquire and the technical vocabulary they will learn as the block progresses. </a:t>
                      </a:r>
                    </a:p>
                  </a:txBody>
                  <a:tcPr anchor="ctr">
                    <a:solidFill>
                      <a:schemeClr val="bg1"/>
                    </a:solidFill>
                  </a:tcPr>
                </a:tc>
                <a:tc hMerge="1">
                  <a:txBody>
                    <a:bodyPr/>
                    <a:lstStyle/>
                    <a:p>
                      <a:endParaRPr lang="en-GB" dirty="0"/>
                    </a:p>
                  </a:txBody>
                  <a:tcPr/>
                </a:tc>
                <a:tc>
                  <a:txBody>
                    <a:bodyPr/>
                    <a:lstStyle/>
                    <a:p>
                      <a:pPr algn="l"/>
                      <a:r>
                        <a:rPr lang="en-GB" sz="900" b="1" kern="1200" dirty="0">
                          <a:solidFill>
                            <a:srgbClr val="44375E"/>
                          </a:solidFill>
                          <a:effectLst/>
                          <a:latin typeface="+mn-lt"/>
                          <a:ea typeface="+mn-ea"/>
                          <a:cs typeface="+mn-cs"/>
                        </a:rPr>
                        <a:t>Lesson Design</a:t>
                      </a:r>
                    </a:p>
                    <a:p>
                      <a:pPr algn="l"/>
                      <a:endParaRPr lang="en-GB" sz="900" kern="1200" dirty="0">
                        <a:solidFill>
                          <a:srgbClr val="44375E"/>
                        </a:solidFill>
                        <a:effectLst/>
                        <a:latin typeface="+mn-lt"/>
                        <a:ea typeface="+mn-ea"/>
                        <a:cs typeface="+mn-cs"/>
                      </a:endParaRPr>
                    </a:p>
                    <a:p>
                      <a:pPr algn="l"/>
                      <a:r>
                        <a:rPr lang="en-GB" sz="900" kern="1200" dirty="0">
                          <a:solidFill>
                            <a:srgbClr val="44375E"/>
                          </a:solidFill>
                          <a:effectLst/>
                          <a:latin typeface="+mn-lt"/>
                          <a:ea typeface="+mn-ea"/>
                          <a:cs typeface="+mn-cs"/>
                        </a:rPr>
                        <a:t>Each lesson follows the 6 Phase Structure:</a:t>
                      </a:r>
                    </a:p>
                    <a:p>
                      <a:pPr marL="171450" lvl="0" indent="-171450" algn="l">
                        <a:buFont typeface="Arial" panose="020B0604020202020204" pitchFamily="34" charset="0"/>
                        <a:buChar char="•"/>
                      </a:pPr>
                      <a:r>
                        <a:rPr lang="en-GB" sz="900" b="1" kern="1200" dirty="0">
                          <a:solidFill>
                            <a:srgbClr val="44375E"/>
                          </a:solidFill>
                          <a:effectLst/>
                          <a:latin typeface="+mn-lt"/>
                          <a:ea typeface="+mn-ea"/>
                          <a:cs typeface="+mn-cs"/>
                        </a:rPr>
                        <a:t>CONNECT</a:t>
                      </a:r>
                      <a:r>
                        <a:rPr lang="en-GB" sz="900" kern="1200" dirty="0">
                          <a:solidFill>
                            <a:srgbClr val="44375E"/>
                          </a:solidFill>
                          <a:effectLst/>
                          <a:latin typeface="+mn-lt"/>
                          <a:ea typeface="+mn-ea"/>
                          <a:cs typeface="+mn-cs"/>
                        </a:rPr>
                        <a:t> – Make connections with previous learning. Position and frame substantive concepts in context. </a:t>
                      </a:r>
                    </a:p>
                    <a:p>
                      <a:pPr marL="171450" lvl="0" indent="-171450" algn="l">
                        <a:buFont typeface="Arial" panose="020B0604020202020204" pitchFamily="34" charset="0"/>
                        <a:buChar char="•"/>
                      </a:pPr>
                      <a:r>
                        <a:rPr lang="en-GB" sz="900" b="1" kern="1200" dirty="0">
                          <a:solidFill>
                            <a:srgbClr val="44375E"/>
                          </a:solidFill>
                          <a:effectLst/>
                          <a:latin typeface="+mn-lt"/>
                          <a:ea typeface="+mn-ea"/>
                          <a:cs typeface="+mn-cs"/>
                        </a:rPr>
                        <a:t>EXPLAIN</a:t>
                      </a:r>
                      <a:r>
                        <a:rPr lang="en-GB" sz="900" kern="1200" dirty="0">
                          <a:solidFill>
                            <a:srgbClr val="44375E"/>
                          </a:solidFill>
                          <a:effectLst/>
                          <a:latin typeface="+mn-lt"/>
                          <a:ea typeface="+mn-ea"/>
                          <a:cs typeface="+mn-cs"/>
                        </a:rPr>
                        <a:t> – Introduce essential vocabulary. Model clear explanations. </a:t>
                      </a:r>
                    </a:p>
                    <a:p>
                      <a:pPr marL="171450" lvl="0" indent="-171450" algn="l">
                        <a:buFont typeface="Arial" panose="020B0604020202020204" pitchFamily="34" charset="0"/>
                        <a:buChar char="•"/>
                      </a:pPr>
                      <a:r>
                        <a:rPr lang="en-GB" sz="900" b="1" kern="1200" dirty="0">
                          <a:solidFill>
                            <a:srgbClr val="44375E"/>
                          </a:solidFill>
                          <a:effectLst/>
                          <a:latin typeface="+mn-lt"/>
                          <a:ea typeface="+mn-ea"/>
                          <a:cs typeface="+mn-cs"/>
                        </a:rPr>
                        <a:t>EXAMPLE</a:t>
                      </a:r>
                      <a:r>
                        <a:rPr lang="en-GB" sz="900" kern="1200" dirty="0">
                          <a:solidFill>
                            <a:srgbClr val="44375E"/>
                          </a:solidFill>
                          <a:effectLst/>
                          <a:latin typeface="+mn-lt"/>
                          <a:ea typeface="+mn-ea"/>
                          <a:cs typeface="+mn-cs"/>
                        </a:rPr>
                        <a:t> – Make worked examples explicit. Use diagrams, images, videos, artefacts to help articulate the content. </a:t>
                      </a:r>
                    </a:p>
                    <a:p>
                      <a:pPr marL="171450" lvl="0" indent="-171450" algn="l">
                        <a:buFont typeface="Arial" panose="020B0604020202020204" pitchFamily="34" charset="0"/>
                        <a:buChar char="•"/>
                      </a:pPr>
                      <a:r>
                        <a:rPr lang="en-GB" sz="900" b="1" kern="1200" dirty="0">
                          <a:solidFill>
                            <a:srgbClr val="44375E"/>
                          </a:solidFill>
                          <a:effectLst/>
                          <a:latin typeface="+mn-lt"/>
                          <a:ea typeface="+mn-ea"/>
                          <a:cs typeface="+mn-cs"/>
                        </a:rPr>
                        <a:t>ATTEMPT</a:t>
                      </a:r>
                      <a:r>
                        <a:rPr lang="en-GB" sz="900" kern="1200" dirty="0">
                          <a:solidFill>
                            <a:srgbClr val="44375E"/>
                          </a:solidFill>
                          <a:effectLst/>
                          <a:latin typeface="+mn-lt"/>
                          <a:ea typeface="+mn-ea"/>
                          <a:cs typeface="+mn-cs"/>
                        </a:rPr>
                        <a:t> – Pupils practically have a go at selecting and organising the content they have been taught. </a:t>
                      </a:r>
                    </a:p>
                    <a:p>
                      <a:pPr marL="171450" lvl="0" indent="-171450" algn="l">
                        <a:buFont typeface="Arial" panose="020B0604020202020204" pitchFamily="34" charset="0"/>
                        <a:buChar char="•"/>
                      </a:pPr>
                      <a:r>
                        <a:rPr lang="en-GB" sz="900" b="1" kern="1200" dirty="0">
                          <a:solidFill>
                            <a:srgbClr val="44375E"/>
                          </a:solidFill>
                          <a:effectLst/>
                          <a:latin typeface="+mn-lt"/>
                          <a:ea typeface="+mn-ea"/>
                          <a:cs typeface="+mn-cs"/>
                        </a:rPr>
                        <a:t>APPLY</a:t>
                      </a:r>
                      <a:r>
                        <a:rPr lang="en-GB" sz="900" kern="1200" dirty="0">
                          <a:solidFill>
                            <a:srgbClr val="44375E"/>
                          </a:solidFill>
                          <a:effectLst/>
                          <a:latin typeface="+mn-lt"/>
                          <a:ea typeface="+mn-ea"/>
                          <a:cs typeface="+mn-cs"/>
                        </a:rPr>
                        <a:t> – Pupils explain and connect their learning by showing what they know. </a:t>
                      </a:r>
                    </a:p>
                    <a:p>
                      <a:pPr marL="171450" indent="-171450" algn="l">
                        <a:buFont typeface="Arial" panose="020B0604020202020204" pitchFamily="34" charset="0"/>
                        <a:buChar char="•"/>
                      </a:pPr>
                      <a:r>
                        <a:rPr lang="en-GB" sz="900" b="1" kern="1200" dirty="0">
                          <a:solidFill>
                            <a:srgbClr val="44375E"/>
                          </a:solidFill>
                          <a:effectLst/>
                          <a:latin typeface="+mn-lt"/>
                          <a:ea typeface="+mn-ea"/>
                          <a:cs typeface="+mn-cs"/>
                        </a:rPr>
                        <a:t>CHALLENGE</a:t>
                      </a:r>
                      <a:r>
                        <a:rPr lang="en-GB" sz="900" kern="1200" dirty="0">
                          <a:solidFill>
                            <a:srgbClr val="44375E"/>
                          </a:solidFill>
                          <a:effectLst/>
                          <a:latin typeface="+mn-lt"/>
                          <a:ea typeface="+mn-ea"/>
                          <a:cs typeface="+mn-cs"/>
                        </a:rPr>
                        <a:t> – pupils deepen what they know to develop richer knowledge. </a:t>
                      </a:r>
                      <a:endParaRPr lang="en-GB" sz="900" dirty="0">
                        <a:solidFill>
                          <a:srgbClr val="44375E"/>
                        </a:solidFill>
                      </a:endParaRPr>
                    </a:p>
                  </a:txBody>
                  <a:tcPr/>
                </a:tc>
                <a:extLst>
                  <a:ext uri="{0D108BD9-81ED-4DB2-BD59-A6C34878D82A}">
                    <a16:rowId xmlns:a16="http://schemas.microsoft.com/office/drawing/2014/main" val="3040461112"/>
                  </a:ext>
                </a:extLst>
              </a:tr>
            </a:tbl>
          </a:graphicData>
        </a:graphic>
      </p:graphicFrame>
      <p:pic>
        <p:nvPicPr>
          <p:cNvPr id="5" name="Picture 4">
            <a:extLst>
              <a:ext uri="{FF2B5EF4-FFF2-40B4-BE49-F238E27FC236}">
                <a16:creationId xmlns:a16="http://schemas.microsoft.com/office/drawing/2014/main" id="{C9C6FCC1-EED0-4298-BA84-DCBC4FFE8F7C}"/>
              </a:ext>
            </a:extLst>
          </p:cNvPr>
          <p:cNvPicPr>
            <a:picLocks noChangeAspect="1"/>
          </p:cNvPicPr>
          <p:nvPr/>
        </p:nvPicPr>
        <p:blipFill>
          <a:blip r:embed="rId2"/>
          <a:stretch>
            <a:fillRect/>
          </a:stretch>
        </p:blipFill>
        <p:spPr>
          <a:xfrm>
            <a:off x="6150584" y="2306903"/>
            <a:ext cx="3451266" cy="993546"/>
          </a:xfrm>
          <a:prstGeom prst="rect">
            <a:avLst/>
          </a:prstGeom>
        </p:spPr>
      </p:pic>
    </p:spTree>
    <p:extLst>
      <p:ext uri="{BB962C8B-B14F-4D97-AF65-F5344CB8AC3E}">
        <p14:creationId xmlns:p14="http://schemas.microsoft.com/office/powerpoint/2010/main" val="9492355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7">
            <a:extLst>
              <a:ext uri="{FF2B5EF4-FFF2-40B4-BE49-F238E27FC236}">
                <a16:creationId xmlns:a16="http://schemas.microsoft.com/office/drawing/2014/main" id="{554B7EDD-E2BF-21EF-762F-FDBDBFE96221}"/>
              </a:ext>
            </a:extLst>
          </p:cNvPr>
          <p:cNvSpPr txBox="1">
            <a:spLocks/>
          </p:cNvSpPr>
          <p:nvPr/>
        </p:nvSpPr>
        <p:spPr>
          <a:xfrm>
            <a:off x="164556" y="180637"/>
            <a:ext cx="7186503" cy="644115"/>
          </a:xfrm>
          <a:prstGeom prst="rect">
            <a:avLst/>
          </a:prstGeom>
          <a:noFill/>
        </p:spPr>
        <p:txBody>
          <a:bodyPr vert="horz" wrap="square" lIns="91440" tIns="45720" rIns="91440" bIns="45720" rtlCol="0" anchor="ctr">
            <a:noAutofit/>
          </a:bodyPr>
          <a:lstStyle/>
          <a:p>
            <a:endParaRPr lang="en-GB" sz="1400" dirty="0">
              <a:effectLst/>
              <a:latin typeface="United Curriculum" pitchFamily="50" charset="0"/>
              <a:ea typeface="Calibri" panose="020F0502020204030204" pitchFamily="34" charset="0"/>
              <a:cs typeface="Times New Roman" panose="02020603050405020304" pitchFamily="18" charset="0"/>
            </a:endParaRPr>
          </a:p>
        </p:txBody>
      </p:sp>
      <p:sp>
        <p:nvSpPr>
          <p:cNvPr id="3" name="Text Box 1">
            <a:extLst>
              <a:ext uri="{FF2B5EF4-FFF2-40B4-BE49-F238E27FC236}">
                <a16:creationId xmlns:a16="http://schemas.microsoft.com/office/drawing/2014/main" id="{6B9B7142-C494-78C7-0CFC-B85C6BFD8DED}"/>
              </a:ext>
            </a:extLst>
          </p:cNvPr>
          <p:cNvSpPr txBox="1">
            <a:spLocks/>
          </p:cNvSpPr>
          <p:nvPr/>
        </p:nvSpPr>
        <p:spPr>
          <a:xfrm>
            <a:off x="5026024" y="6576695"/>
            <a:ext cx="4872990" cy="281305"/>
          </a:xfrm>
          <a:prstGeom prst="rect">
            <a:avLst/>
          </a:prstGeom>
        </p:spPr>
        <p:txBody>
          <a:bodyPr vert="horz" wrap="square" lIns="91440" tIns="45720" rIns="91440" bIns="45720" rtlCol="0">
            <a:noAutofit/>
          </a:bodyPr>
          <a:lstStyle/>
          <a:p>
            <a:pPr algn="r">
              <a:lnSpc>
                <a:spcPct val="120000"/>
              </a:lnSpc>
              <a:spcAft>
                <a:spcPts val="1200"/>
              </a:spcAft>
            </a:pPr>
            <a:r>
              <a:rPr lang="en-US" sz="1000" kern="1200" dirty="0">
                <a:solidFill>
                  <a:schemeClr val="tx2"/>
                </a:solidFill>
                <a:effectLst/>
                <a:latin typeface="United Curriculum" pitchFamily="50" charset="0"/>
                <a:ea typeface="Calibri" panose="020F0502020204030204" pitchFamily="34" charset="0"/>
                <a:cs typeface="Times New Roman" panose="02020603050405020304" pitchFamily="18" charset="0"/>
              </a:rPr>
              <a:t> </a:t>
            </a:r>
            <a:endParaRPr lang="en-GB" sz="1100" dirty="0">
              <a:solidFill>
                <a:schemeClr val="tx2"/>
              </a:solidFill>
              <a:effectLst/>
              <a:latin typeface="United Curriculum" pitchFamily="50" charset="0"/>
              <a:ea typeface="Calibri" panose="020F0502020204030204" pitchFamily="34" charset="0"/>
              <a:cs typeface="Times New Roman" panose="02020603050405020304" pitchFamily="18" charset="0"/>
            </a:endParaRPr>
          </a:p>
        </p:txBody>
      </p:sp>
      <p:sp>
        <p:nvSpPr>
          <p:cNvPr id="24" name="Freeform: Shape 23">
            <a:extLst>
              <a:ext uri="{FF2B5EF4-FFF2-40B4-BE49-F238E27FC236}">
                <a16:creationId xmlns:a16="http://schemas.microsoft.com/office/drawing/2014/main" id="{3003C2D6-7463-2227-0B15-C40C3549448B}"/>
              </a:ext>
            </a:extLst>
          </p:cNvPr>
          <p:cNvSpPr/>
          <p:nvPr/>
        </p:nvSpPr>
        <p:spPr>
          <a:xfrm>
            <a:off x="5768658" y="5026515"/>
            <a:ext cx="5657" cy="44371"/>
          </a:xfrm>
          <a:custGeom>
            <a:avLst/>
            <a:gdLst>
              <a:gd name="connsiteX0" fmla="*/ 0 w 5657"/>
              <a:gd name="connsiteY0" fmla="*/ 0 h 44371"/>
              <a:gd name="connsiteX1" fmla="*/ 5657 w 5657"/>
              <a:gd name="connsiteY1" fmla="*/ 0 h 44371"/>
              <a:gd name="connsiteX2" fmla="*/ 5657 w 5657"/>
              <a:gd name="connsiteY2" fmla="*/ 44371 h 44371"/>
              <a:gd name="connsiteX3" fmla="*/ 0 w 5657"/>
              <a:gd name="connsiteY3" fmla="*/ 44371 h 44371"/>
            </a:gdLst>
            <a:ahLst/>
            <a:cxnLst>
              <a:cxn ang="0">
                <a:pos x="connsiteX0" y="connsiteY0"/>
              </a:cxn>
              <a:cxn ang="0">
                <a:pos x="connsiteX1" y="connsiteY1"/>
              </a:cxn>
              <a:cxn ang="0">
                <a:pos x="connsiteX2" y="connsiteY2"/>
              </a:cxn>
              <a:cxn ang="0">
                <a:pos x="connsiteX3" y="connsiteY3"/>
              </a:cxn>
            </a:cxnLst>
            <a:rect l="l" t="t" r="r" b="b"/>
            <a:pathLst>
              <a:path w="5657" h="44371">
                <a:moveTo>
                  <a:pt x="0" y="0"/>
                </a:moveTo>
                <a:lnTo>
                  <a:pt x="5657" y="0"/>
                </a:lnTo>
                <a:lnTo>
                  <a:pt x="5657" y="44371"/>
                </a:lnTo>
                <a:lnTo>
                  <a:pt x="0" y="44371"/>
                </a:lnTo>
                <a:close/>
              </a:path>
            </a:pathLst>
          </a:custGeom>
          <a:solidFill>
            <a:srgbClr val="FFFFFF"/>
          </a:solidFill>
          <a:ln w="11092" cap="flat">
            <a:noFill/>
            <a:prstDash val="solid"/>
            <a:miter/>
          </a:ln>
        </p:spPr>
        <p:txBody>
          <a:bodyPr rtlCol="0" anchor="ctr"/>
          <a:lstStyle/>
          <a:p>
            <a:endParaRPr lang="en-GB"/>
          </a:p>
        </p:txBody>
      </p:sp>
      <p:sp>
        <p:nvSpPr>
          <p:cNvPr id="63" name="TextBox 62">
            <a:extLst>
              <a:ext uri="{FF2B5EF4-FFF2-40B4-BE49-F238E27FC236}">
                <a16:creationId xmlns:a16="http://schemas.microsoft.com/office/drawing/2014/main" id="{73C9E255-046D-1C85-D9FE-ECCA3505076A}"/>
              </a:ext>
            </a:extLst>
          </p:cNvPr>
          <p:cNvSpPr txBox="1"/>
          <p:nvPr/>
        </p:nvSpPr>
        <p:spPr>
          <a:xfrm>
            <a:off x="1031104" y="3236364"/>
            <a:ext cx="332143" cy="338554"/>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R</a:t>
            </a:r>
          </a:p>
        </p:txBody>
      </p:sp>
      <p:sp>
        <p:nvSpPr>
          <p:cNvPr id="69" name="TextBox 68">
            <a:extLst>
              <a:ext uri="{FF2B5EF4-FFF2-40B4-BE49-F238E27FC236}">
                <a16:creationId xmlns:a16="http://schemas.microsoft.com/office/drawing/2014/main" id="{98259B73-26C3-86C3-349C-73034D47D263}"/>
              </a:ext>
            </a:extLst>
          </p:cNvPr>
          <p:cNvSpPr txBox="1"/>
          <p:nvPr/>
        </p:nvSpPr>
        <p:spPr>
          <a:xfrm>
            <a:off x="1500350" y="5427009"/>
            <a:ext cx="635109"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1</a:t>
            </a:r>
          </a:p>
        </p:txBody>
      </p:sp>
      <p:sp>
        <p:nvSpPr>
          <p:cNvPr id="70" name="TextBox 69">
            <a:extLst>
              <a:ext uri="{FF2B5EF4-FFF2-40B4-BE49-F238E27FC236}">
                <a16:creationId xmlns:a16="http://schemas.microsoft.com/office/drawing/2014/main" id="{7763EC12-505A-B280-D7C4-0A861758B8CF}"/>
              </a:ext>
            </a:extLst>
          </p:cNvPr>
          <p:cNvSpPr txBox="1"/>
          <p:nvPr/>
        </p:nvSpPr>
        <p:spPr>
          <a:xfrm>
            <a:off x="2748484" y="1493754"/>
            <a:ext cx="635110"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2</a:t>
            </a:r>
          </a:p>
        </p:txBody>
      </p:sp>
      <p:sp>
        <p:nvSpPr>
          <p:cNvPr id="77" name="TextBox 76">
            <a:extLst>
              <a:ext uri="{FF2B5EF4-FFF2-40B4-BE49-F238E27FC236}">
                <a16:creationId xmlns:a16="http://schemas.microsoft.com/office/drawing/2014/main" id="{10ADDF35-0482-A272-08CD-79DB0624A805}"/>
              </a:ext>
            </a:extLst>
          </p:cNvPr>
          <p:cNvSpPr txBox="1"/>
          <p:nvPr/>
        </p:nvSpPr>
        <p:spPr>
          <a:xfrm>
            <a:off x="4035440" y="5420659"/>
            <a:ext cx="635110"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3</a:t>
            </a:r>
          </a:p>
        </p:txBody>
      </p:sp>
      <p:sp>
        <p:nvSpPr>
          <p:cNvPr id="96" name="TextBox 95">
            <a:extLst>
              <a:ext uri="{FF2B5EF4-FFF2-40B4-BE49-F238E27FC236}">
                <a16:creationId xmlns:a16="http://schemas.microsoft.com/office/drawing/2014/main" id="{88226996-3B22-28B3-E1F2-380E176EA805}"/>
              </a:ext>
            </a:extLst>
          </p:cNvPr>
          <p:cNvSpPr txBox="1"/>
          <p:nvPr/>
        </p:nvSpPr>
        <p:spPr>
          <a:xfrm>
            <a:off x="6536943" y="5417648"/>
            <a:ext cx="635110" cy="584775"/>
          </a:xfrm>
          <a:prstGeom prst="rect">
            <a:avLst/>
          </a:prstGeom>
          <a:noFill/>
        </p:spPr>
        <p:txBody>
          <a:bodyPr wrap="none" rtlCol="0">
            <a:spAutoFit/>
          </a:bodyPr>
          <a:lstStyle/>
          <a:p>
            <a:pPr algn="ctr"/>
            <a:r>
              <a:rPr lang="en-GB" sz="1600" dirty="0">
                <a:ln w="1569" cap="flat">
                  <a:solidFill>
                    <a:srgbClr val="FFFFFF"/>
                  </a:solidFill>
                  <a:miter/>
                </a:ln>
                <a:solidFill>
                  <a:srgbClr val="FFFFFF"/>
                </a:solidFill>
                <a:latin typeface="Arial Rounded MT Bold" panose="020F0704030504030204" pitchFamily="34" charset="0"/>
                <a:sym typeface="ABeeZee"/>
                <a:rtl val="0"/>
              </a:rPr>
              <a:t>Ye</a:t>
            </a:r>
            <a:r>
              <a:rPr lang="en-GB" sz="1600" spc="0" baseline="0" dirty="0">
                <a:ln w="1569" cap="flat">
                  <a:solidFill>
                    <a:srgbClr val="FFFFFF"/>
                  </a:solidFill>
                  <a:miter/>
                </a:ln>
                <a:solidFill>
                  <a:srgbClr val="FFFFFF"/>
                </a:solidFill>
                <a:latin typeface="Arial Rounded MT Bold" panose="020F0704030504030204" pitchFamily="34" charset="0"/>
                <a:sym typeface="ABeeZee"/>
                <a:rtl val="0"/>
              </a:rPr>
              <a:t>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ABeeZee"/>
                <a:rtl val="0"/>
              </a:rPr>
              <a:t>5</a:t>
            </a:r>
          </a:p>
        </p:txBody>
      </p:sp>
      <p:sp>
        <p:nvSpPr>
          <p:cNvPr id="4" name="TextBox 3">
            <a:extLst>
              <a:ext uri="{FF2B5EF4-FFF2-40B4-BE49-F238E27FC236}">
                <a16:creationId xmlns:a16="http://schemas.microsoft.com/office/drawing/2014/main" id="{81D8BF41-C70B-495F-9E1F-A9FB4CDC6FAB}"/>
              </a:ext>
            </a:extLst>
          </p:cNvPr>
          <p:cNvSpPr txBox="1"/>
          <p:nvPr/>
        </p:nvSpPr>
        <p:spPr>
          <a:xfrm>
            <a:off x="502023" y="302639"/>
            <a:ext cx="7315200" cy="400110"/>
          </a:xfrm>
          <a:prstGeom prst="rect">
            <a:avLst/>
          </a:prstGeom>
          <a:noFill/>
        </p:spPr>
        <p:txBody>
          <a:bodyPr wrap="square" rtlCol="0">
            <a:spAutoFit/>
          </a:bodyPr>
          <a:lstStyle/>
          <a:p>
            <a:pPr algn="ctr"/>
            <a:r>
              <a:rPr lang="en-GB" sz="2000" dirty="0">
                <a:solidFill>
                  <a:srgbClr val="44375E"/>
                </a:solidFill>
              </a:rPr>
              <a:t>How we teach Art and Design continued </a:t>
            </a:r>
          </a:p>
        </p:txBody>
      </p:sp>
      <p:graphicFrame>
        <p:nvGraphicFramePr>
          <p:cNvPr id="6" name="Table 5">
            <a:extLst>
              <a:ext uri="{FF2B5EF4-FFF2-40B4-BE49-F238E27FC236}">
                <a16:creationId xmlns:a16="http://schemas.microsoft.com/office/drawing/2014/main" id="{15699A6A-65B4-4D7F-811E-20C732772F09}"/>
              </a:ext>
            </a:extLst>
          </p:cNvPr>
          <p:cNvGraphicFramePr>
            <a:graphicFrameLocks noGrp="1"/>
          </p:cNvGraphicFramePr>
          <p:nvPr>
            <p:extLst>
              <p:ext uri="{D42A27DB-BD31-4B8C-83A1-F6EECF244321}">
                <p14:modId xmlns:p14="http://schemas.microsoft.com/office/powerpoint/2010/main" val="2688487576"/>
              </p:ext>
            </p:extLst>
          </p:nvPr>
        </p:nvGraphicFramePr>
        <p:xfrm>
          <a:off x="189854" y="958873"/>
          <a:ext cx="9526292" cy="5647280"/>
        </p:xfrm>
        <a:graphic>
          <a:graphicData uri="http://schemas.openxmlformats.org/drawingml/2006/table">
            <a:tbl>
              <a:tblPr firstRow="1" bandRow="1">
                <a:tableStyleId>{72833802-FEF1-4C79-8D5D-14CF1EAF98D9}</a:tableStyleId>
              </a:tblPr>
              <a:tblGrid>
                <a:gridCol w="4763146">
                  <a:extLst>
                    <a:ext uri="{9D8B030D-6E8A-4147-A177-3AD203B41FA5}">
                      <a16:colId xmlns:a16="http://schemas.microsoft.com/office/drawing/2014/main" val="924718012"/>
                    </a:ext>
                  </a:extLst>
                </a:gridCol>
                <a:gridCol w="4763146">
                  <a:extLst>
                    <a:ext uri="{9D8B030D-6E8A-4147-A177-3AD203B41FA5}">
                      <a16:colId xmlns:a16="http://schemas.microsoft.com/office/drawing/2014/main" val="1002920751"/>
                    </a:ext>
                  </a:extLst>
                </a:gridCol>
              </a:tblGrid>
              <a:tr h="2519433">
                <a:tc>
                  <a:txBody>
                    <a:bodyPr/>
                    <a:lstStyle/>
                    <a:p>
                      <a:pPr rtl="0" fontAlgn="base"/>
                      <a:r>
                        <a:rPr lang="en-GB" sz="1000" b="1" i="0" kern="1200" dirty="0">
                          <a:solidFill>
                            <a:srgbClr val="44375E"/>
                          </a:solidFill>
                          <a:effectLst/>
                          <a:latin typeface="+mn-lt"/>
                          <a:ea typeface="+mn-ea"/>
                          <a:cs typeface="+mn-cs"/>
                        </a:rPr>
                        <a:t>Reasonable adjustments for pupils with SEND</a:t>
                      </a:r>
                      <a:r>
                        <a:rPr lang="en-GB" sz="1000" b="0" i="0" kern="1200" dirty="0">
                          <a:solidFill>
                            <a:srgbClr val="44375E"/>
                          </a:solidFill>
                          <a:effectLst/>
                          <a:latin typeface="+mn-lt"/>
                          <a:ea typeface="+mn-ea"/>
                          <a:cs typeface="+mn-cs"/>
                        </a:rPr>
                        <a:t> </a:t>
                      </a:r>
                    </a:p>
                    <a:p>
                      <a:pPr rtl="0" fontAlgn="base"/>
                      <a:endParaRPr lang="en-GB" sz="800" b="0" i="0" kern="1200" dirty="0">
                        <a:solidFill>
                          <a:srgbClr val="44375E"/>
                        </a:solidFill>
                        <a:effectLst/>
                        <a:latin typeface="+mn-lt"/>
                        <a:ea typeface="+mn-ea"/>
                        <a:cs typeface="+mn-cs"/>
                      </a:endParaRPr>
                    </a:p>
                    <a:p>
                      <a:pPr rtl="0" fontAlgn="base"/>
                      <a:r>
                        <a:rPr lang="en-GB" sz="900" b="0" i="0" kern="1200" dirty="0">
                          <a:solidFill>
                            <a:srgbClr val="44375E"/>
                          </a:solidFill>
                          <a:effectLst/>
                          <a:latin typeface="+mn-lt"/>
                          <a:ea typeface="+mn-ea"/>
                          <a:cs typeface="+mn-cs"/>
                        </a:rPr>
                        <a:t>As part of the planning and preparation for the delivery of each block, teachers will need to consider how specific activities or the delivery may need to be adjusted to ensure that pupils with SEND are able to access the materials and participate fully in the lesson.</a:t>
                      </a:r>
                    </a:p>
                    <a:p>
                      <a:pPr rtl="0" fontAlgn="base"/>
                      <a:r>
                        <a:rPr lang="en-GB" sz="900" b="0" i="0" kern="1200" dirty="0">
                          <a:solidFill>
                            <a:srgbClr val="44375E"/>
                          </a:solidFill>
                          <a:effectLst/>
                          <a:latin typeface="+mn-lt"/>
                          <a:ea typeface="+mn-ea"/>
                          <a:cs typeface="+mn-cs"/>
                        </a:rPr>
                        <a:t>Pupils with language and communication difficulties (including those with ASD) may need additional visual prompts to help them understand what is expected of them. Some pupils may require individual task boards to enable them to follow a series of steps where a task has been broken down into smaller, more manageable chunks.</a:t>
                      </a:r>
                    </a:p>
                    <a:p>
                      <a:pPr rtl="0" fontAlgn="base"/>
                      <a:r>
                        <a:rPr lang="en-GB" sz="900" b="0" i="0" kern="1200" dirty="0">
                          <a:solidFill>
                            <a:srgbClr val="44375E"/>
                          </a:solidFill>
                          <a:effectLst/>
                          <a:latin typeface="+mn-lt"/>
                          <a:ea typeface="+mn-ea"/>
                          <a:cs typeface="+mn-cs"/>
                        </a:rPr>
                        <a:t>Some pupils may have sensory sensitivities. For those pupils, adjustments may need to be made in order for them to access materials. For example, pupils can be provided with crayons or pastels in paper sleeves. Pupils who have significant motor skill difficulties may require pencil grips or sloped surfaces to work on.</a:t>
                      </a:r>
                    </a:p>
                  </a:txBody>
                  <a:tcPr>
                    <a:solidFill>
                      <a:schemeClr val="bg1"/>
                    </a:solidFill>
                  </a:tcPr>
                </a:tc>
                <a:tc>
                  <a:txBody>
                    <a:bodyPr/>
                    <a:lstStyle/>
                    <a:p>
                      <a:pPr rtl="0" fontAlgn="base"/>
                      <a:r>
                        <a:rPr lang="en-GB" sz="1000" b="1" i="0" kern="1200" dirty="0">
                          <a:solidFill>
                            <a:srgbClr val="44375E"/>
                          </a:solidFill>
                          <a:effectLst/>
                          <a:latin typeface="+mn-lt"/>
                          <a:ea typeface="+mn-ea"/>
                          <a:cs typeface="+mn-cs"/>
                        </a:rPr>
                        <a:t>Assessment</a:t>
                      </a:r>
                    </a:p>
                    <a:p>
                      <a:pPr rtl="0" fontAlgn="base"/>
                      <a:r>
                        <a:rPr lang="en-GB" sz="800" b="0" i="0" kern="1200" dirty="0">
                          <a:solidFill>
                            <a:srgbClr val="44375E"/>
                          </a:solidFill>
                          <a:effectLst/>
                          <a:latin typeface="+mn-lt"/>
                          <a:ea typeface="+mn-ea"/>
                          <a:cs typeface="+mn-cs"/>
                        </a:rPr>
                        <a:t>The assessment of pupils is formative based on pupil outcomes and questioning from each lesson. The following can be used to assess pupils’ knowledge and application of artistic techniques and their understanding and use of artistic vocabulary.</a:t>
                      </a:r>
                    </a:p>
                    <a:p>
                      <a:pPr rtl="0" fontAlgn="base"/>
                      <a:r>
                        <a:rPr lang="en-GB" sz="800" b="0" i="0" kern="1200" dirty="0">
                          <a:solidFill>
                            <a:srgbClr val="44375E"/>
                          </a:solidFill>
                          <a:effectLst/>
                          <a:latin typeface="+mn-lt"/>
                          <a:ea typeface="+mn-ea"/>
                          <a:cs typeface="+mn-cs"/>
                        </a:rPr>
                        <a:t>• Expectations for each block are made explicit on slide one, e.g. At the end of this block pupils will know marks can be made using a variety of drawing tools and will be able to select appropriate tools and make a range of marks.</a:t>
                      </a:r>
                    </a:p>
                    <a:p>
                      <a:pPr rtl="0" fontAlgn="base"/>
                      <a:r>
                        <a:rPr lang="en-GB" sz="800" b="0" i="0" kern="1200" dirty="0">
                          <a:solidFill>
                            <a:srgbClr val="44375E"/>
                          </a:solidFill>
                          <a:effectLst/>
                          <a:latin typeface="+mn-lt"/>
                          <a:ea typeface="+mn-ea"/>
                          <a:cs typeface="+mn-cs"/>
                        </a:rPr>
                        <a:t>• The Point of Reflection section specifies the expected outcome for each lesson.</a:t>
                      </a:r>
                    </a:p>
                    <a:p>
                      <a:pPr rtl="0" fontAlgn="base"/>
                      <a:r>
                        <a:rPr lang="en-GB" sz="800" b="0" i="0" kern="1200" dirty="0">
                          <a:solidFill>
                            <a:srgbClr val="44375E"/>
                          </a:solidFill>
                          <a:effectLst/>
                          <a:latin typeface="+mn-lt"/>
                          <a:ea typeface="+mn-ea"/>
                          <a:cs typeface="+mn-cs"/>
                        </a:rPr>
                        <a:t>• The Questions for Assessment section in each block provide specific questions to be used with</a:t>
                      </a:r>
                    </a:p>
                    <a:p>
                      <a:pPr rtl="0" fontAlgn="base"/>
                      <a:r>
                        <a:rPr lang="en-GB" sz="800" b="0" i="0" kern="1200" dirty="0">
                          <a:solidFill>
                            <a:srgbClr val="44375E"/>
                          </a:solidFill>
                          <a:effectLst/>
                          <a:latin typeface="+mn-lt"/>
                          <a:ea typeface="+mn-ea"/>
                          <a:cs typeface="+mn-cs"/>
                        </a:rPr>
                        <a:t>pupils to elicit their level of understanding of tools, techniques and effects, e.g. What happens if you change the size of the mark?</a:t>
                      </a:r>
                    </a:p>
                    <a:p>
                      <a:pPr rtl="0" fontAlgn="base"/>
                      <a:r>
                        <a:rPr lang="en-GB" sz="800" b="0" i="0" kern="1200" dirty="0">
                          <a:solidFill>
                            <a:srgbClr val="44375E"/>
                          </a:solidFill>
                          <a:effectLst/>
                          <a:latin typeface="+mn-lt"/>
                          <a:ea typeface="+mn-ea"/>
                          <a:cs typeface="+mn-cs"/>
                        </a:rPr>
                        <a:t>• The Oracy and Vocabulary tasks on slide five provide ample opportunities for teachers to evaluate pupils’ ability to:</a:t>
                      </a:r>
                    </a:p>
                    <a:p>
                      <a:pPr rtl="0" fontAlgn="base"/>
                      <a:r>
                        <a:rPr lang="en-GB" sz="800" b="0" i="0" kern="1200" dirty="0">
                          <a:solidFill>
                            <a:srgbClr val="44375E"/>
                          </a:solidFill>
                          <a:effectLst/>
                          <a:latin typeface="+mn-lt"/>
                          <a:ea typeface="+mn-ea"/>
                          <a:cs typeface="+mn-cs"/>
                        </a:rPr>
                        <a:t>- use artistic language effectively;</a:t>
                      </a:r>
                    </a:p>
                    <a:p>
                      <a:pPr rtl="0" fontAlgn="base"/>
                      <a:r>
                        <a:rPr lang="en-GB" sz="800" b="0" i="0" kern="1200" dirty="0">
                          <a:solidFill>
                            <a:srgbClr val="44375E"/>
                          </a:solidFill>
                          <a:effectLst/>
                          <a:latin typeface="+mn-lt"/>
                          <a:ea typeface="+mn-ea"/>
                          <a:cs typeface="+mn-cs"/>
                        </a:rPr>
                        <a:t>- explain artistic techniques and processes;</a:t>
                      </a:r>
                    </a:p>
                    <a:p>
                      <a:pPr rtl="0" fontAlgn="base"/>
                      <a:r>
                        <a:rPr lang="en-GB" sz="800" b="0" i="0" kern="1200" dirty="0">
                          <a:solidFill>
                            <a:srgbClr val="44375E"/>
                          </a:solidFill>
                          <a:effectLst/>
                          <a:latin typeface="+mn-lt"/>
                          <a:ea typeface="+mn-ea"/>
                          <a:cs typeface="+mn-cs"/>
                        </a:rPr>
                        <a:t>- evaluate their own and others’ work.</a:t>
                      </a:r>
                    </a:p>
                    <a:p>
                      <a:pPr rtl="0" fontAlgn="base"/>
                      <a:r>
                        <a:rPr lang="en-GB" sz="800" b="0" i="0" kern="1200" dirty="0">
                          <a:solidFill>
                            <a:srgbClr val="44375E"/>
                          </a:solidFill>
                          <a:effectLst/>
                          <a:latin typeface="+mn-lt"/>
                          <a:ea typeface="+mn-ea"/>
                          <a:cs typeface="+mn-cs"/>
                        </a:rPr>
                        <a:t>• The vocabulary quiz on slide six provides an opportunity for teachers to assess pupils’ deeper</a:t>
                      </a:r>
                    </a:p>
                    <a:p>
                      <a:pPr rtl="0" fontAlgn="base"/>
                      <a:r>
                        <a:rPr lang="en-GB" sz="800" b="0" i="0" kern="1200" dirty="0">
                          <a:solidFill>
                            <a:srgbClr val="44375E"/>
                          </a:solidFill>
                          <a:effectLst/>
                          <a:latin typeface="+mn-lt"/>
                          <a:ea typeface="+mn-ea"/>
                          <a:cs typeface="+mn-cs"/>
                        </a:rPr>
                        <a:t>understanding and application of artistic and technical vocabulary covered in the block.</a:t>
                      </a:r>
                    </a:p>
                    <a:p>
                      <a:pPr rtl="0" fontAlgn="base"/>
                      <a:r>
                        <a:rPr lang="en-GB" sz="800" b="0" i="0" kern="1200" dirty="0">
                          <a:solidFill>
                            <a:srgbClr val="44375E"/>
                          </a:solidFill>
                          <a:effectLst/>
                          <a:latin typeface="+mn-lt"/>
                          <a:ea typeface="+mn-ea"/>
                          <a:cs typeface="+mn-cs"/>
                        </a:rPr>
                        <a:t>• The exemplifications demonstrate the expected standard against which teachers can assess pupils’ work.</a:t>
                      </a:r>
                    </a:p>
                    <a:p>
                      <a:pPr rtl="0" fontAlgn="base"/>
                      <a:r>
                        <a:rPr lang="en-GB" sz="800" b="0" i="0" kern="1200" dirty="0">
                          <a:solidFill>
                            <a:srgbClr val="44375E"/>
                          </a:solidFill>
                          <a:effectLst/>
                          <a:latin typeface="+mn-lt"/>
                          <a:ea typeface="+mn-ea"/>
                          <a:cs typeface="+mn-cs"/>
                        </a:rPr>
                        <a:t>The best form of assessment in art is in-action, while pupils are working. This helps us to understand pupils’ development as artists, rather than their ability to produce a prescribed end outcome. By encouraging pupils to articulate their thinking and reflections, we can understand which aspects of artistic development they may require additional teaching in and reshape teaching to support this. </a:t>
                      </a:r>
                      <a:endParaRPr lang="en-GB" sz="800" b="0" dirty="0">
                        <a:solidFill>
                          <a:srgbClr val="44375E"/>
                        </a:solidFill>
                      </a:endParaRPr>
                    </a:p>
                  </a:txBody>
                  <a:tcPr>
                    <a:solidFill>
                      <a:schemeClr val="bg1"/>
                    </a:solidFill>
                  </a:tcPr>
                </a:tc>
                <a:extLst>
                  <a:ext uri="{0D108BD9-81ED-4DB2-BD59-A6C34878D82A}">
                    <a16:rowId xmlns:a16="http://schemas.microsoft.com/office/drawing/2014/main" val="1127961494"/>
                  </a:ext>
                </a:extLst>
              </a:tr>
              <a:tr h="2477360">
                <a:tc gridSpan="2">
                  <a:txBody>
                    <a:bodyPr/>
                    <a:lstStyle/>
                    <a:p>
                      <a:pPr rtl="0" fontAlgn="base"/>
                      <a:r>
                        <a:rPr lang="en-GB" sz="1000" b="1" i="0" kern="1200" dirty="0">
                          <a:solidFill>
                            <a:srgbClr val="44375E"/>
                          </a:solidFill>
                          <a:effectLst/>
                          <a:latin typeface="+mn-lt"/>
                          <a:ea typeface="+mn-ea"/>
                          <a:cs typeface="+mn-cs"/>
                        </a:rPr>
                        <a:t>Curriculum Narrative</a:t>
                      </a:r>
                      <a:r>
                        <a:rPr lang="en-GB" sz="1000" b="0" i="0" kern="1200" dirty="0">
                          <a:solidFill>
                            <a:srgbClr val="44375E"/>
                          </a:solidFill>
                          <a:effectLst/>
                          <a:latin typeface="+mn-lt"/>
                          <a:ea typeface="+mn-ea"/>
                          <a:cs typeface="+mn-cs"/>
                        </a:rPr>
                        <a:t> </a:t>
                      </a:r>
                    </a:p>
                    <a:p>
                      <a:pPr rtl="0" fontAlgn="base"/>
                      <a:endParaRPr lang="en-GB" sz="1000" b="0" i="0" kern="1200" dirty="0">
                        <a:solidFill>
                          <a:srgbClr val="44375E"/>
                        </a:solidFill>
                        <a:effectLst/>
                        <a:latin typeface="+mn-lt"/>
                        <a:ea typeface="+mn-ea"/>
                        <a:cs typeface="+mn-cs"/>
                      </a:endParaRPr>
                    </a:p>
                    <a:p>
                      <a:pPr rtl="0" fontAlgn="base"/>
                      <a:r>
                        <a:rPr lang="en-GB" sz="1000" b="1" i="0" kern="1200" dirty="0">
                          <a:solidFill>
                            <a:srgbClr val="44375E"/>
                          </a:solidFill>
                          <a:effectLst/>
                          <a:latin typeface="+mn-lt"/>
                          <a:ea typeface="+mn-ea"/>
                          <a:cs typeface="+mn-cs"/>
                        </a:rPr>
                        <a:t>KEY STAGE 1: </a:t>
                      </a:r>
                      <a:r>
                        <a:rPr lang="en-GB" sz="1000" b="0" i="0" kern="1200" dirty="0">
                          <a:solidFill>
                            <a:srgbClr val="44375E"/>
                          </a:solidFill>
                          <a:effectLst/>
                          <a:latin typeface="+mn-lt"/>
                          <a:ea typeface="+mn-ea"/>
                          <a:cs typeface="+mn-cs"/>
                        </a:rPr>
                        <a:t>In Key Stage 1 pupils are taught to: develop their use a range of materials creatively to design and make products; to use drawing, painting and sculpture to develop and share their ideas, experiences and imagination; to develop a wide range of art and design techniques in using colour, pattern, texture, line, shape, form and space; about the work of a range of artists, craft makers and designers, describing the differences and similarities between different practices and disciplines, and making links to their own work.</a:t>
                      </a:r>
                    </a:p>
                    <a:p>
                      <a:pPr rtl="0" fontAlgn="base"/>
                      <a:endParaRPr lang="en-GB" sz="1000" b="1" i="0" kern="1200" dirty="0">
                        <a:solidFill>
                          <a:srgbClr val="44375E"/>
                        </a:solidFill>
                        <a:effectLst/>
                        <a:latin typeface="+mn-lt"/>
                        <a:ea typeface="+mn-ea"/>
                        <a:cs typeface="+mn-cs"/>
                      </a:endParaRPr>
                    </a:p>
                    <a:p>
                      <a:pPr rtl="0" fontAlgn="base"/>
                      <a:r>
                        <a:rPr lang="en-GB" sz="1000" b="1" i="0" kern="1200" dirty="0">
                          <a:solidFill>
                            <a:srgbClr val="44375E"/>
                          </a:solidFill>
                          <a:effectLst/>
                          <a:latin typeface="+mn-lt"/>
                          <a:ea typeface="+mn-ea"/>
                          <a:cs typeface="+mn-cs"/>
                        </a:rPr>
                        <a:t>KEY STAGE 2: </a:t>
                      </a:r>
                      <a:r>
                        <a:rPr lang="en-GB" sz="1000" b="0" i="0" kern="1200" dirty="0">
                          <a:solidFill>
                            <a:srgbClr val="44375E"/>
                          </a:solidFill>
                          <a:effectLst/>
                          <a:latin typeface="+mn-lt"/>
                          <a:ea typeface="+mn-ea"/>
                          <a:cs typeface="+mn-cs"/>
                        </a:rPr>
                        <a:t>Key Stage 2, pupils are taught to: to develop their techniques, including their control and their use of materials, with creativity, experimentation and an increasing awareness of different kinds of art, craft and design; to create sketch books to record their observations and use them to review and revisit ideas; to improve their mastery of art and design techniques, including drawing, painting and sculpture with a range of materials [for example, pencil, charcoal, paint, clay]; about great artists, architects and designers in history.</a:t>
                      </a:r>
                    </a:p>
                    <a:p>
                      <a:pPr rtl="0" fontAlgn="base"/>
                      <a:endParaRPr lang="en-GB" sz="800" b="0" i="0" kern="1200" dirty="0">
                        <a:solidFill>
                          <a:srgbClr val="44375E"/>
                        </a:solidFill>
                        <a:effectLst/>
                        <a:latin typeface="+mn-lt"/>
                        <a:ea typeface="+mn-ea"/>
                        <a:cs typeface="+mn-cs"/>
                      </a:endParaRPr>
                    </a:p>
                  </a:txBody>
                  <a:tcPr/>
                </a:tc>
                <a:tc hMerge="1">
                  <a:txBody>
                    <a:bodyPr/>
                    <a:lstStyle/>
                    <a:p>
                      <a:endParaRPr lang="en-GB"/>
                    </a:p>
                  </a:txBody>
                  <a:tcPr/>
                </a:tc>
                <a:extLst>
                  <a:ext uri="{0D108BD9-81ED-4DB2-BD59-A6C34878D82A}">
                    <a16:rowId xmlns:a16="http://schemas.microsoft.com/office/drawing/2014/main" val="3040461112"/>
                  </a:ext>
                </a:extLst>
              </a:tr>
            </a:tbl>
          </a:graphicData>
        </a:graphic>
      </p:graphicFrame>
    </p:spTree>
    <p:extLst>
      <p:ext uri="{BB962C8B-B14F-4D97-AF65-F5344CB8AC3E}">
        <p14:creationId xmlns:p14="http://schemas.microsoft.com/office/powerpoint/2010/main" val="1082134938"/>
      </p:ext>
    </p:extLst>
  </p:cSld>
  <p:clrMapOvr>
    <a:masterClrMapping/>
  </p:clrMapOvr>
</p:sld>
</file>

<file path=ppt/theme/theme1.xml><?xml version="1.0" encoding="utf-8"?>
<a:theme xmlns:a="http://schemas.openxmlformats.org/drawingml/2006/main" name="Custom Design">
  <a:themeElements>
    <a:clrScheme name="United Curriculum Palette">
      <a:dk1>
        <a:sysClr val="windowText" lastClr="000000"/>
      </a:dk1>
      <a:lt1>
        <a:srgbClr val="FFFFFF"/>
      </a:lt1>
      <a:dk2>
        <a:srgbClr val="808080"/>
      </a:dk2>
      <a:lt2>
        <a:srgbClr val="E6E6E6"/>
      </a:lt2>
      <a:accent1>
        <a:srgbClr val="FFFFEF"/>
      </a:accent1>
      <a:accent2>
        <a:srgbClr val="4E83BE"/>
      </a:accent2>
      <a:accent3>
        <a:srgbClr val="D17E3F"/>
      </a:accent3>
      <a:accent4>
        <a:srgbClr val="8262A6"/>
      </a:accent4>
      <a:accent5>
        <a:srgbClr val="C35993"/>
      </a:accent5>
      <a:accent6>
        <a:srgbClr val="D55D5D"/>
      </a:accent6>
      <a:hlink>
        <a:srgbClr val="3E9C64"/>
      </a:hlink>
      <a:folHlink>
        <a:srgbClr val="C2AD30"/>
      </a:folHlink>
    </a:clrScheme>
    <a:fontScheme name="Custom 1">
      <a:majorFont>
        <a:latin typeface="United Curriculum"/>
        <a:ea typeface=""/>
        <a:cs typeface=""/>
      </a:majorFont>
      <a:minorFont>
        <a:latin typeface="United Curriculum"/>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SharedWithUsers xmlns="c9db3969-71b0-4bad-a133-52bb6e34547a">
      <UserInfo>
        <DisplayName>Mark Stephenson</DisplayName>
        <AccountId>31</AccountId>
        <AccountType/>
      </UserInfo>
      <UserInfo>
        <DisplayName>Jessica Quinn</DisplayName>
        <AccountId>345</AccountId>
        <AccountType/>
      </UserInfo>
      <UserInfo>
        <DisplayName>Jennie Murray</DisplayName>
        <AccountId>1246</AccountId>
        <AccountType/>
      </UserInfo>
      <UserInfo>
        <DisplayName>Charlie Cutler</DisplayName>
        <AccountId>30</AccountId>
        <AccountType/>
      </UserInfo>
    </SharedWithUsers>
    <TaxCatchAll xmlns="c9db3969-71b0-4bad-a133-52bb6e34547a" xsi:nil="true"/>
    <lcf76f155ced4ddcb4097134ff3c332f xmlns="b36dee24-68ef-45c4-a92c-1fee0fb616a1">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472B27ABF5B53B4C8A520BB72014BC20" ma:contentTypeVersion="19" ma:contentTypeDescription="Create a new document." ma:contentTypeScope="" ma:versionID="f5a687ecb4e865acf425f3deeb6fec43">
  <xsd:schema xmlns:xsd="http://www.w3.org/2001/XMLSchema" xmlns:xs="http://www.w3.org/2001/XMLSchema" xmlns:p="http://schemas.microsoft.com/office/2006/metadata/properties" xmlns:ns2="b36dee24-68ef-45c4-a92c-1fee0fb616a1" xmlns:ns3="c9db3969-71b0-4bad-a133-52bb6e34547a" targetNamespace="http://schemas.microsoft.com/office/2006/metadata/properties" ma:root="true" ma:fieldsID="76eb125e69196153eb56abbcd63b8bae" ns2:_="" ns3:_="">
    <xsd:import namespace="b36dee24-68ef-45c4-a92c-1fee0fb616a1"/>
    <xsd:import namespace="c9db3969-71b0-4bad-a133-52bb6e34547a"/>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AutoKeyPoints" minOccurs="0"/>
                <xsd:element ref="ns2:MediaServiceKeyPoints"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36dee24-68ef-45c4-a92c-1fee0fb616a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7a6e671c-0acf-4370-a239-7e2946f944d8"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9db3969-71b0-4bad-a133-52bb6e34547a"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be88cbd7-ce5b-4a57-bf33-1375b96da1a6}" ma:internalName="TaxCatchAll" ma:showField="CatchAllData" ma:web="c9db3969-71b0-4bad-a133-52bb6e34547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F2A31F0-0284-4FFD-850E-478562CD718B}">
  <ds:schemaRefs>
    <ds:schemaRef ds:uri="http://schemas.microsoft.com/sharepoint/v3/contenttype/forms"/>
  </ds:schemaRefs>
</ds:datastoreItem>
</file>

<file path=customXml/itemProps2.xml><?xml version="1.0" encoding="utf-8"?>
<ds:datastoreItem xmlns:ds="http://schemas.openxmlformats.org/officeDocument/2006/customXml" ds:itemID="{AF20F8DA-C4FB-4450-BACC-F5A742E79B9F}">
  <ds:schemaRefs>
    <ds:schemaRef ds:uri="http://purl.org/dc/elements/1.1/"/>
    <ds:schemaRef ds:uri="http://purl.org/dc/terms/"/>
    <ds:schemaRef ds:uri="http://schemas.microsoft.com/office/2006/metadata/properties"/>
    <ds:schemaRef ds:uri="http://www.w3.org/XML/1998/namespace"/>
    <ds:schemaRef ds:uri="b36dee24-68ef-45c4-a92c-1fee0fb616a1"/>
    <ds:schemaRef ds:uri="http://schemas.microsoft.com/office/2006/documentManagement/types"/>
    <ds:schemaRef ds:uri="http://purl.org/dc/dcmitype/"/>
    <ds:schemaRef ds:uri="http://schemas.microsoft.com/office/infopath/2007/PartnerControls"/>
    <ds:schemaRef ds:uri="http://schemas.openxmlformats.org/package/2006/metadata/core-properties"/>
    <ds:schemaRef ds:uri="c9db3969-71b0-4bad-a133-52bb6e34547a"/>
  </ds:schemaRefs>
</ds:datastoreItem>
</file>

<file path=customXml/itemProps3.xml><?xml version="1.0" encoding="utf-8"?>
<ds:datastoreItem xmlns:ds="http://schemas.openxmlformats.org/officeDocument/2006/customXml" ds:itemID="{35B93A6D-4B53-4D3F-AEC3-80A3D4F008F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36dee24-68ef-45c4-a92c-1fee0fb616a1"/>
    <ds:schemaRef ds:uri="c9db3969-71b0-4bad-a133-52bb6e34547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583</TotalTime>
  <Words>1426</Words>
  <Application>Microsoft Office PowerPoint</Application>
  <PresentationFormat>A4 Paper (210x297 mm)</PresentationFormat>
  <Paragraphs>86</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Custom Design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Jessica Quinn</dc:creator>
  <cp:lastModifiedBy>Emma Smith</cp:lastModifiedBy>
  <cp:revision>48</cp:revision>
  <dcterms:created xsi:type="dcterms:W3CDTF">2021-04-22T13:12:58Z</dcterms:created>
  <dcterms:modified xsi:type="dcterms:W3CDTF">2025-11-14T11:19:40Z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0x010100472B27ABF5B53B4C8A520BB72014BC20</vt:lpwstr>
  </property>
  <property fmtid="{D5CDD505-2E9C-101B-9397-08002B2CF9AE}" pid="3" name="MediaServiceImageTags">
    <vt:lpwstr/>
  </property>
</Properties>
</file>